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73" r:id="rId2"/>
    <p:sldId id="325" r:id="rId3"/>
    <p:sldId id="324" r:id="rId4"/>
    <p:sldId id="290" r:id="rId5"/>
    <p:sldId id="296" r:id="rId6"/>
    <p:sldId id="322" r:id="rId7"/>
    <p:sldId id="329" r:id="rId8"/>
    <p:sldId id="291" r:id="rId9"/>
    <p:sldId id="326" r:id="rId10"/>
    <p:sldId id="297" r:id="rId11"/>
    <p:sldId id="327" r:id="rId12"/>
    <p:sldId id="302" r:id="rId13"/>
    <p:sldId id="29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8" r:id="rId22"/>
    <p:sldId id="304" r:id="rId23"/>
    <p:sldId id="308" r:id="rId24"/>
    <p:sldId id="306" r:id="rId25"/>
    <p:sldId id="309" r:id="rId26"/>
    <p:sldId id="310" r:id="rId27"/>
    <p:sldId id="311" r:id="rId28"/>
    <p:sldId id="312" r:id="rId29"/>
    <p:sldId id="313" r:id="rId30"/>
    <p:sldId id="321" r:id="rId31"/>
    <p:sldId id="256" r:id="rId32"/>
  </p:sldIdLst>
  <p:sldSz cx="9906000" cy="6858000" type="A4"/>
  <p:notesSz cx="6735763" cy="9866313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tte Procházková" initials="YP" lastIdx="21" clrIdx="0">
    <p:extLst>
      <p:ext uri="{19B8F6BF-5375-455C-9EA6-DF929625EA0E}">
        <p15:presenceInfo xmlns:p15="http://schemas.microsoft.com/office/powerpoint/2012/main" userId="17a5a5c068cf34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65"/>
    <a:srgbClr val="FFFFFF"/>
    <a:srgbClr val="C2CB7A"/>
    <a:srgbClr val="006600"/>
    <a:srgbClr val="2A541B"/>
    <a:srgbClr val="FF0000"/>
    <a:srgbClr val="638159"/>
    <a:srgbClr val="98A582"/>
    <a:srgbClr val="F3F3F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9310" autoAdjust="0"/>
  </p:normalViewPr>
  <p:slideViewPr>
    <p:cSldViewPr>
      <p:cViewPr varScale="1">
        <p:scale>
          <a:sx n="118" d="100"/>
          <a:sy n="118" d="100"/>
        </p:scale>
        <p:origin x="924" y="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8F6EF-C8AA-4BD1-A8E8-9D88640E4CE8}" type="doc">
      <dgm:prSet loTypeId="urn:microsoft.com/office/officeart/2005/8/layout/lProcess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F2A87384-DFB2-433E-9E2E-771CCB5599E5}">
      <dgm:prSet phldrT="[Text]"/>
      <dgm:spPr>
        <a:solidFill>
          <a:srgbClr val="C2CB7A"/>
        </a:solidFill>
      </dgm:spPr>
      <dgm:t>
        <a:bodyPr/>
        <a:lstStyle/>
        <a:p>
          <a:r>
            <a:rPr lang="cs-CZ" dirty="0"/>
            <a:t>Zahájení příjmů žádostí</a:t>
          </a:r>
        </a:p>
      </dgm:t>
    </dgm:pt>
    <dgm:pt modelId="{B7D6165C-95B2-4001-BB9C-76298A029D30}" type="parTrans" cxnId="{692CE619-A957-4390-9278-69AD95472471}">
      <dgm:prSet/>
      <dgm:spPr/>
      <dgm:t>
        <a:bodyPr/>
        <a:lstStyle/>
        <a:p>
          <a:endParaRPr lang="cs-CZ"/>
        </a:p>
      </dgm:t>
    </dgm:pt>
    <dgm:pt modelId="{AD312442-C53C-4BEE-8983-A67DFAA04C82}" type="sibTrans" cxnId="{692CE619-A957-4390-9278-69AD95472471}">
      <dgm:prSet/>
      <dgm:spPr/>
      <dgm:t>
        <a:bodyPr/>
        <a:lstStyle/>
        <a:p>
          <a:endParaRPr lang="cs-CZ"/>
        </a:p>
      </dgm:t>
    </dgm:pt>
    <dgm:pt modelId="{81D5E907-AE9A-4DFD-A32E-22149FA784B5}">
      <dgm:prSet phldrT="[Text]"/>
      <dgm:spPr>
        <a:solidFill>
          <a:schemeClr val="bg1">
            <a:lumMod val="60000"/>
            <a:lumOff val="40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cs-CZ" dirty="0" smtClean="0">
              <a:solidFill>
                <a:schemeClr val="bg1">
                  <a:lumMod val="50000"/>
                </a:schemeClr>
              </a:solidFill>
            </a:rPr>
            <a:t>28.2.2019</a:t>
          </a:r>
          <a:endParaRPr lang="cs-CZ" dirty="0">
            <a:solidFill>
              <a:schemeClr val="bg1">
                <a:lumMod val="50000"/>
              </a:schemeClr>
            </a:solidFill>
          </a:endParaRPr>
        </a:p>
      </dgm:t>
    </dgm:pt>
    <dgm:pt modelId="{C6EF0ACC-1448-46EE-9347-FED67653B20E}" type="parTrans" cxnId="{C4AF5FB3-C28D-49BD-9381-59F427901BDA}">
      <dgm:prSet/>
      <dgm:spPr/>
      <dgm:t>
        <a:bodyPr/>
        <a:lstStyle/>
        <a:p>
          <a:endParaRPr lang="cs-CZ"/>
        </a:p>
      </dgm:t>
    </dgm:pt>
    <dgm:pt modelId="{24235204-827C-447D-BF1F-4700F9DF9094}" type="sibTrans" cxnId="{C4AF5FB3-C28D-49BD-9381-59F427901BDA}">
      <dgm:prSet/>
      <dgm:spPr/>
      <dgm:t>
        <a:bodyPr/>
        <a:lstStyle/>
        <a:p>
          <a:endParaRPr lang="cs-CZ"/>
        </a:p>
      </dgm:t>
    </dgm:pt>
    <dgm:pt modelId="{FC59DF4B-5955-40D9-AE53-E286F27B9F05}">
      <dgm:prSet phldrT="[Text]"/>
      <dgm:spPr>
        <a:solidFill>
          <a:srgbClr val="C2CB7A"/>
        </a:solidFill>
      </dgm:spPr>
      <dgm:t>
        <a:bodyPr/>
        <a:lstStyle/>
        <a:p>
          <a:r>
            <a:rPr lang="cs-CZ" dirty="0"/>
            <a:t>Ukončení příjmu žádostí</a:t>
          </a:r>
        </a:p>
      </dgm:t>
    </dgm:pt>
    <dgm:pt modelId="{7A132426-F95A-4109-AAA4-0CB347E2FC4F}" type="parTrans" cxnId="{FC9A5972-BB55-4D03-B007-6193674EE91A}">
      <dgm:prSet/>
      <dgm:spPr/>
      <dgm:t>
        <a:bodyPr/>
        <a:lstStyle/>
        <a:p>
          <a:endParaRPr lang="cs-CZ"/>
        </a:p>
      </dgm:t>
    </dgm:pt>
    <dgm:pt modelId="{11C830FE-D33B-4664-B2FE-5CFF4ADC1095}" type="sibTrans" cxnId="{FC9A5972-BB55-4D03-B007-6193674EE91A}">
      <dgm:prSet/>
      <dgm:spPr/>
      <dgm:t>
        <a:bodyPr/>
        <a:lstStyle/>
        <a:p>
          <a:endParaRPr lang="cs-CZ"/>
        </a:p>
      </dgm:t>
    </dgm:pt>
    <dgm:pt modelId="{8F4F0C7A-D08D-4B5C-A4C1-71961D21BE7F}">
      <dgm:prSet phldrT="[Text]"/>
      <dgm:spPr>
        <a:solidFill>
          <a:srgbClr val="FF8265"/>
        </a:solidFill>
        <a:ln>
          <a:solidFill>
            <a:srgbClr val="FFFFFF"/>
          </a:solidFill>
        </a:ln>
      </dgm:spPr>
      <dgm:t>
        <a:bodyPr/>
        <a:lstStyle/>
        <a:p>
          <a:r>
            <a:rPr lang="cs-CZ" dirty="0" smtClean="0">
              <a:solidFill>
                <a:schemeClr val="bg1">
                  <a:lumMod val="50000"/>
                </a:schemeClr>
              </a:solidFill>
            </a:rPr>
            <a:t>30.4.2019</a:t>
          </a:r>
          <a:endParaRPr lang="cs-CZ" dirty="0">
            <a:solidFill>
              <a:schemeClr val="bg1">
                <a:lumMod val="50000"/>
              </a:schemeClr>
            </a:solidFill>
          </a:endParaRPr>
        </a:p>
      </dgm:t>
    </dgm:pt>
    <dgm:pt modelId="{3ABD0A19-BE63-48A7-8C91-1FF5F3F3C13B}" type="parTrans" cxnId="{46E02076-C7CF-4ACC-8E0F-C55E02BBF330}">
      <dgm:prSet/>
      <dgm:spPr/>
      <dgm:t>
        <a:bodyPr/>
        <a:lstStyle/>
        <a:p>
          <a:endParaRPr lang="cs-CZ"/>
        </a:p>
      </dgm:t>
    </dgm:pt>
    <dgm:pt modelId="{700147C4-6353-4F6C-AB3C-55359A905849}" type="sibTrans" cxnId="{46E02076-C7CF-4ACC-8E0F-C55E02BBF330}">
      <dgm:prSet/>
      <dgm:spPr/>
      <dgm:t>
        <a:bodyPr/>
        <a:lstStyle/>
        <a:p>
          <a:endParaRPr lang="cs-CZ"/>
        </a:p>
      </dgm:t>
    </dgm:pt>
    <dgm:pt modelId="{1003C241-1857-4305-887A-9781FA1D5A9D}">
      <dgm:prSet phldrT="[Text]"/>
      <dgm:spPr>
        <a:solidFill>
          <a:srgbClr val="C2CB7A"/>
        </a:solidFill>
        <a:ln>
          <a:noFill/>
        </a:ln>
      </dgm:spPr>
      <dgm:t>
        <a:bodyPr/>
        <a:lstStyle/>
        <a:p>
          <a:r>
            <a:rPr lang="cs-CZ" dirty="0"/>
            <a:t>Délka trvání projektu</a:t>
          </a:r>
        </a:p>
      </dgm:t>
    </dgm:pt>
    <dgm:pt modelId="{3D917DC4-C2FE-4131-B4E5-CE85FAE65B52}" type="parTrans" cxnId="{2A52E5B0-61F2-4B3C-9087-486369BC9034}">
      <dgm:prSet/>
      <dgm:spPr/>
      <dgm:t>
        <a:bodyPr/>
        <a:lstStyle/>
        <a:p>
          <a:endParaRPr lang="cs-CZ"/>
        </a:p>
      </dgm:t>
    </dgm:pt>
    <dgm:pt modelId="{2384C2D5-FC9F-4DF7-A205-F081A47A8BED}" type="sibTrans" cxnId="{2A52E5B0-61F2-4B3C-9087-486369BC9034}">
      <dgm:prSet/>
      <dgm:spPr/>
      <dgm:t>
        <a:bodyPr/>
        <a:lstStyle/>
        <a:p>
          <a:endParaRPr lang="cs-CZ"/>
        </a:p>
      </dgm:t>
    </dgm:pt>
    <dgm:pt modelId="{AED2FA22-3577-459E-9D03-1731646D481C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cs-CZ" dirty="0">
              <a:solidFill>
                <a:schemeClr val="bg1">
                  <a:lumMod val="50000"/>
                </a:schemeClr>
              </a:solidFill>
            </a:rPr>
            <a:t>36 měsíců</a:t>
          </a:r>
        </a:p>
      </dgm:t>
    </dgm:pt>
    <dgm:pt modelId="{7851C1F8-55CE-4D92-A452-80246E68339B}" type="parTrans" cxnId="{E2C00395-52C5-4F36-899E-6E91036887EA}">
      <dgm:prSet/>
      <dgm:spPr/>
      <dgm:t>
        <a:bodyPr/>
        <a:lstStyle/>
        <a:p>
          <a:endParaRPr lang="cs-CZ"/>
        </a:p>
      </dgm:t>
    </dgm:pt>
    <dgm:pt modelId="{E435D283-0F1F-40E4-9F75-4F77ABF309A0}" type="sibTrans" cxnId="{E2C00395-52C5-4F36-899E-6E91036887EA}">
      <dgm:prSet/>
      <dgm:spPr/>
      <dgm:t>
        <a:bodyPr/>
        <a:lstStyle/>
        <a:p>
          <a:endParaRPr lang="cs-CZ"/>
        </a:p>
      </dgm:t>
    </dgm:pt>
    <dgm:pt modelId="{D792073A-0BD0-4C59-AF76-121C1FED459A}">
      <dgm:prSet phldrT="[Text]"/>
      <dgm:spPr>
        <a:solidFill>
          <a:schemeClr val="bg1">
            <a:lumMod val="60000"/>
            <a:lumOff val="40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cs-CZ" dirty="0">
              <a:solidFill>
                <a:schemeClr val="bg1">
                  <a:lumMod val="50000"/>
                </a:schemeClr>
              </a:solidFill>
            </a:rPr>
            <a:t>4:00 hod.</a:t>
          </a:r>
        </a:p>
      </dgm:t>
    </dgm:pt>
    <dgm:pt modelId="{9B9E4FC5-87A2-4508-B401-DFC36DA60711}" type="parTrans" cxnId="{5E6F67C0-8220-4451-BF95-7F5E072C9842}">
      <dgm:prSet/>
      <dgm:spPr/>
      <dgm:t>
        <a:bodyPr/>
        <a:lstStyle/>
        <a:p>
          <a:endParaRPr lang="cs-CZ"/>
        </a:p>
      </dgm:t>
    </dgm:pt>
    <dgm:pt modelId="{2B20E783-206A-4B8F-8F86-AB30F30788A3}" type="sibTrans" cxnId="{5E6F67C0-8220-4451-BF95-7F5E072C9842}">
      <dgm:prSet/>
      <dgm:spPr/>
      <dgm:t>
        <a:bodyPr/>
        <a:lstStyle/>
        <a:p>
          <a:endParaRPr lang="cs-CZ"/>
        </a:p>
      </dgm:t>
    </dgm:pt>
    <dgm:pt modelId="{C9F89445-7916-4ED7-891E-AAE21689083C}">
      <dgm:prSet phldrT="[Text]"/>
      <dgm:spPr>
        <a:solidFill>
          <a:srgbClr val="FF8265"/>
        </a:solidFill>
        <a:ln>
          <a:solidFill>
            <a:srgbClr val="FFFFFF"/>
          </a:solidFill>
        </a:ln>
      </dgm:spPr>
      <dgm:t>
        <a:bodyPr/>
        <a:lstStyle/>
        <a:p>
          <a:r>
            <a:rPr lang="cs-CZ" dirty="0">
              <a:solidFill>
                <a:schemeClr val="bg1">
                  <a:lumMod val="50000"/>
                </a:schemeClr>
              </a:solidFill>
            </a:rPr>
            <a:t>12:00 hod.</a:t>
          </a:r>
        </a:p>
      </dgm:t>
    </dgm:pt>
    <dgm:pt modelId="{B0225CD4-E8A5-4FB4-BEF2-34FD9338295D}" type="parTrans" cxnId="{A8741AA9-5356-43E2-A417-E75E7AA0A1E6}">
      <dgm:prSet/>
      <dgm:spPr/>
      <dgm:t>
        <a:bodyPr/>
        <a:lstStyle/>
        <a:p>
          <a:endParaRPr lang="cs-CZ"/>
        </a:p>
      </dgm:t>
    </dgm:pt>
    <dgm:pt modelId="{3BA134C3-774E-4F53-9674-3D6DDB8E7676}" type="sibTrans" cxnId="{A8741AA9-5356-43E2-A417-E75E7AA0A1E6}">
      <dgm:prSet/>
      <dgm:spPr/>
      <dgm:t>
        <a:bodyPr/>
        <a:lstStyle/>
        <a:p>
          <a:endParaRPr lang="cs-CZ"/>
        </a:p>
      </dgm:t>
    </dgm:pt>
    <dgm:pt modelId="{513DC123-C088-4A97-A2A2-9503A2C8FCFF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cs-CZ" dirty="0" smtClean="0">
              <a:solidFill>
                <a:schemeClr val="bg1">
                  <a:lumMod val="50000"/>
                </a:schemeClr>
              </a:solidFill>
            </a:rPr>
            <a:t>31.12.2022</a:t>
          </a:r>
          <a:endParaRPr lang="cs-CZ" dirty="0">
            <a:solidFill>
              <a:schemeClr val="bg1">
                <a:lumMod val="50000"/>
              </a:schemeClr>
            </a:solidFill>
          </a:endParaRPr>
        </a:p>
      </dgm:t>
    </dgm:pt>
    <dgm:pt modelId="{76760D74-38BF-4B2B-86F5-BBF182805277}" type="parTrans" cxnId="{C31DBE3A-4882-4745-9A90-E8F288934943}">
      <dgm:prSet/>
      <dgm:spPr/>
      <dgm:t>
        <a:bodyPr/>
        <a:lstStyle/>
        <a:p>
          <a:endParaRPr lang="cs-CZ"/>
        </a:p>
      </dgm:t>
    </dgm:pt>
    <dgm:pt modelId="{41623FE5-841C-4DA1-91AD-37CC7DE7B6F4}" type="sibTrans" cxnId="{C31DBE3A-4882-4745-9A90-E8F288934943}">
      <dgm:prSet/>
      <dgm:spPr/>
      <dgm:t>
        <a:bodyPr/>
        <a:lstStyle/>
        <a:p>
          <a:endParaRPr lang="cs-CZ"/>
        </a:p>
      </dgm:t>
    </dgm:pt>
    <dgm:pt modelId="{413A769A-81EF-4AC7-9F38-8B8DADDF839A}" type="pres">
      <dgm:prSet presAssocID="{1B38F6EF-C8AA-4BD1-A8E8-9D88640E4C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0067BD4-ECFB-43BD-B93B-74F545B6C916}" type="pres">
      <dgm:prSet presAssocID="{F2A87384-DFB2-433E-9E2E-771CCB5599E5}" presName="compNode" presStyleCnt="0"/>
      <dgm:spPr/>
    </dgm:pt>
    <dgm:pt modelId="{142431A5-FD19-4D24-9F94-660242CADFBE}" type="pres">
      <dgm:prSet presAssocID="{F2A87384-DFB2-433E-9E2E-771CCB5599E5}" presName="aNode" presStyleLbl="bgShp" presStyleIdx="0" presStyleCnt="3"/>
      <dgm:spPr/>
      <dgm:t>
        <a:bodyPr/>
        <a:lstStyle/>
        <a:p>
          <a:endParaRPr lang="cs-CZ"/>
        </a:p>
      </dgm:t>
    </dgm:pt>
    <dgm:pt modelId="{7BCE8EAA-B889-42D7-89C9-2D40467BB857}" type="pres">
      <dgm:prSet presAssocID="{F2A87384-DFB2-433E-9E2E-771CCB5599E5}" presName="textNode" presStyleLbl="bgShp" presStyleIdx="0" presStyleCnt="3"/>
      <dgm:spPr/>
      <dgm:t>
        <a:bodyPr/>
        <a:lstStyle/>
        <a:p>
          <a:endParaRPr lang="cs-CZ"/>
        </a:p>
      </dgm:t>
    </dgm:pt>
    <dgm:pt modelId="{A5FAB3BA-B1FD-4327-838A-21435B92EC25}" type="pres">
      <dgm:prSet presAssocID="{F2A87384-DFB2-433E-9E2E-771CCB5599E5}" presName="compChildNode" presStyleCnt="0"/>
      <dgm:spPr/>
    </dgm:pt>
    <dgm:pt modelId="{D9DBA369-E6A3-4567-A16C-88DE38562107}" type="pres">
      <dgm:prSet presAssocID="{F2A87384-DFB2-433E-9E2E-771CCB5599E5}" presName="theInnerList" presStyleCnt="0"/>
      <dgm:spPr/>
    </dgm:pt>
    <dgm:pt modelId="{0CC71B71-5281-45D2-9C6F-F622E344CBED}" type="pres">
      <dgm:prSet presAssocID="{81D5E907-AE9A-4DFD-A32E-22149FA784B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59C407-A332-49F0-B32B-87C23CEEE24C}" type="pres">
      <dgm:prSet presAssocID="{81D5E907-AE9A-4DFD-A32E-22149FA784B5}" presName="aSpace2" presStyleCnt="0"/>
      <dgm:spPr/>
    </dgm:pt>
    <dgm:pt modelId="{49F24B84-D07F-4482-8C49-972738608D83}" type="pres">
      <dgm:prSet presAssocID="{D792073A-0BD0-4C59-AF76-121C1FED459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DB229A-D1B7-4BA4-B8E4-4E97126D7181}" type="pres">
      <dgm:prSet presAssocID="{F2A87384-DFB2-433E-9E2E-771CCB5599E5}" presName="aSpace" presStyleCnt="0"/>
      <dgm:spPr/>
    </dgm:pt>
    <dgm:pt modelId="{9BE7CD7B-94B2-4633-AA71-F165CE268BC3}" type="pres">
      <dgm:prSet presAssocID="{FC59DF4B-5955-40D9-AE53-E286F27B9F05}" presName="compNode" presStyleCnt="0"/>
      <dgm:spPr/>
    </dgm:pt>
    <dgm:pt modelId="{8A862907-9304-4E05-A2A8-D46FE4253084}" type="pres">
      <dgm:prSet presAssocID="{FC59DF4B-5955-40D9-AE53-E286F27B9F05}" presName="aNode" presStyleLbl="bgShp" presStyleIdx="1" presStyleCnt="3"/>
      <dgm:spPr/>
      <dgm:t>
        <a:bodyPr/>
        <a:lstStyle/>
        <a:p>
          <a:endParaRPr lang="cs-CZ"/>
        </a:p>
      </dgm:t>
    </dgm:pt>
    <dgm:pt modelId="{320017A1-8FCF-425A-9844-BF38B4CE9E76}" type="pres">
      <dgm:prSet presAssocID="{FC59DF4B-5955-40D9-AE53-E286F27B9F05}" presName="textNode" presStyleLbl="bgShp" presStyleIdx="1" presStyleCnt="3"/>
      <dgm:spPr/>
      <dgm:t>
        <a:bodyPr/>
        <a:lstStyle/>
        <a:p>
          <a:endParaRPr lang="cs-CZ"/>
        </a:p>
      </dgm:t>
    </dgm:pt>
    <dgm:pt modelId="{12BBDE61-37CB-4F6F-9992-42B96661E314}" type="pres">
      <dgm:prSet presAssocID="{FC59DF4B-5955-40D9-AE53-E286F27B9F05}" presName="compChildNode" presStyleCnt="0"/>
      <dgm:spPr/>
    </dgm:pt>
    <dgm:pt modelId="{9FF227F7-0CED-42AE-BEA7-7C1F8852144A}" type="pres">
      <dgm:prSet presAssocID="{FC59DF4B-5955-40D9-AE53-E286F27B9F05}" presName="theInnerList" presStyleCnt="0"/>
      <dgm:spPr/>
    </dgm:pt>
    <dgm:pt modelId="{17046EBE-1663-412B-8010-4F829FA67BF7}" type="pres">
      <dgm:prSet presAssocID="{8F4F0C7A-D08D-4B5C-A4C1-71961D21BE7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6621B4-1039-431D-8792-4018544C9C3D}" type="pres">
      <dgm:prSet presAssocID="{8F4F0C7A-D08D-4B5C-A4C1-71961D21BE7F}" presName="aSpace2" presStyleCnt="0"/>
      <dgm:spPr/>
    </dgm:pt>
    <dgm:pt modelId="{B8B6EBF4-ED63-48F2-BEB2-15E825C5E891}" type="pres">
      <dgm:prSet presAssocID="{C9F89445-7916-4ED7-891E-AAE21689083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4D5429-46FA-4277-98B5-A5861D0D5185}" type="pres">
      <dgm:prSet presAssocID="{FC59DF4B-5955-40D9-AE53-E286F27B9F05}" presName="aSpace" presStyleCnt="0"/>
      <dgm:spPr/>
    </dgm:pt>
    <dgm:pt modelId="{3D4CFFF2-8195-4E95-9F34-41571912A0FB}" type="pres">
      <dgm:prSet presAssocID="{1003C241-1857-4305-887A-9781FA1D5A9D}" presName="compNode" presStyleCnt="0"/>
      <dgm:spPr/>
    </dgm:pt>
    <dgm:pt modelId="{9BA0D917-29AD-45A4-98F9-A32827B4B1D8}" type="pres">
      <dgm:prSet presAssocID="{1003C241-1857-4305-887A-9781FA1D5A9D}" presName="aNode" presStyleLbl="bgShp" presStyleIdx="2" presStyleCnt="3"/>
      <dgm:spPr/>
      <dgm:t>
        <a:bodyPr/>
        <a:lstStyle/>
        <a:p>
          <a:endParaRPr lang="cs-CZ"/>
        </a:p>
      </dgm:t>
    </dgm:pt>
    <dgm:pt modelId="{79A8A2CE-8464-407A-9127-8D8F5D1EE2CA}" type="pres">
      <dgm:prSet presAssocID="{1003C241-1857-4305-887A-9781FA1D5A9D}" presName="textNode" presStyleLbl="bgShp" presStyleIdx="2" presStyleCnt="3"/>
      <dgm:spPr/>
      <dgm:t>
        <a:bodyPr/>
        <a:lstStyle/>
        <a:p>
          <a:endParaRPr lang="cs-CZ"/>
        </a:p>
      </dgm:t>
    </dgm:pt>
    <dgm:pt modelId="{A94C1FF7-68AD-4725-9F1B-0D83356B9B19}" type="pres">
      <dgm:prSet presAssocID="{1003C241-1857-4305-887A-9781FA1D5A9D}" presName="compChildNode" presStyleCnt="0"/>
      <dgm:spPr/>
    </dgm:pt>
    <dgm:pt modelId="{ADC513B2-1358-475A-8AD9-CBD6DD776D58}" type="pres">
      <dgm:prSet presAssocID="{1003C241-1857-4305-887A-9781FA1D5A9D}" presName="theInnerList" presStyleCnt="0"/>
      <dgm:spPr/>
    </dgm:pt>
    <dgm:pt modelId="{8B371D98-8533-431C-8955-7FAE596BD3D5}" type="pres">
      <dgm:prSet presAssocID="{AED2FA22-3577-459E-9D03-1731646D481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845027-593B-497D-A3B5-18A7382074AA}" type="pres">
      <dgm:prSet presAssocID="{AED2FA22-3577-459E-9D03-1731646D481C}" presName="aSpace2" presStyleCnt="0"/>
      <dgm:spPr/>
    </dgm:pt>
    <dgm:pt modelId="{AD4C46D4-FF5F-4599-BB8B-0D122FE2AD8E}" type="pres">
      <dgm:prSet presAssocID="{513DC123-C088-4A97-A2A2-9503A2C8FCF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EAA736-D0DE-47F4-B65A-75EECD01CD3A}" type="presOf" srcId="{1B38F6EF-C8AA-4BD1-A8E8-9D88640E4CE8}" destId="{413A769A-81EF-4AC7-9F38-8B8DADDF839A}" srcOrd="0" destOrd="0" presId="urn:microsoft.com/office/officeart/2005/8/layout/lProcess2"/>
    <dgm:cxn modelId="{561D963B-E76C-4B0C-B6D8-6504E841F54A}" type="presOf" srcId="{FC59DF4B-5955-40D9-AE53-E286F27B9F05}" destId="{8A862907-9304-4E05-A2A8-D46FE4253084}" srcOrd="0" destOrd="0" presId="urn:microsoft.com/office/officeart/2005/8/layout/lProcess2"/>
    <dgm:cxn modelId="{F3AC1C1E-FA95-4FB2-B7D7-F5774D844D84}" type="presOf" srcId="{FC59DF4B-5955-40D9-AE53-E286F27B9F05}" destId="{320017A1-8FCF-425A-9844-BF38B4CE9E76}" srcOrd="1" destOrd="0" presId="urn:microsoft.com/office/officeart/2005/8/layout/lProcess2"/>
    <dgm:cxn modelId="{467341C7-B868-4479-B4EC-E71184119E11}" type="presOf" srcId="{8F4F0C7A-D08D-4B5C-A4C1-71961D21BE7F}" destId="{17046EBE-1663-412B-8010-4F829FA67BF7}" srcOrd="0" destOrd="0" presId="urn:microsoft.com/office/officeart/2005/8/layout/lProcess2"/>
    <dgm:cxn modelId="{DF1FC13D-E1A7-449F-B1CF-8E89C9044D33}" type="presOf" srcId="{1003C241-1857-4305-887A-9781FA1D5A9D}" destId="{9BA0D917-29AD-45A4-98F9-A32827B4B1D8}" srcOrd="0" destOrd="0" presId="urn:microsoft.com/office/officeart/2005/8/layout/lProcess2"/>
    <dgm:cxn modelId="{A8741AA9-5356-43E2-A417-E75E7AA0A1E6}" srcId="{FC59DF4B-5955-40D9-AE53-E286F27B9F05}" destId="{C9F89445-7916-4ED7-891E-AAE21689083C}" srcOrd="1" destOrd="0" parTransId="{B0225CD4-E8A5-4FB4-BEF2-34FD9338295D}" sibTransId="{3BA134C3-774E-4F53-9674-3D6DDB8E7676}"/>
    <dgm:cxn modelId="{692CE619-A957-4390-9278-69AD95472471}" srcId="{1B38F6EF-C8AA-4BD1-A8E8-9D88640E4CE8}" destId="{F2A87384-DFB2-433E-9E2E-771CCB5599E5}" srcOrd="0" destOrd="0" parTransId="{B7D6165C-95B2-4001-BB9C-76298A029D30}" sibTransId="{AD312442-C53C-4BEE-8983-A67DFAA04C82}"/>
    <dgm:cxn modelId="{C31DBE3A-4882-4745-9A90-E8F288934943}" srcId="{1003C241-1857-4305-887A-9781FA1D5A9D}" destId="{513DC123-C088-4A97-A2A2-9503A2C8FCFF}" srcOrd="1" destOrd="0" parTransId="{76760D74-38BF-4B2B-86F5-BBF182805277}" sibTransId="{41623FE5-841C-4DA1-91AD-37CC7DE7B6F4}"/>
    <dgm:cxn modelId="{B5B19085-FE0D-49C5-B314-A96B16615D2F}" type="presOf" srcId="{513DC123-C088-4A97-A2A2-9503A2C8FCFF}" destId="{AD4C46D4-FF5F-4599-BB8B-0D122FE2AD8E}" srcOrd="0" destOrd="0" presId="urn:microsoft.com/office/officeart/2005/8/layout/lProcess2"/>
    <dgm:cxn modelId="{C3757AEE-AF3D-44BA-B2F9-E69C129DD3B1}" type="presOf" srcId="{AED2FA22-3577-459E-9D03-1731646D481C}" destId="{8B371D98-8533-431C-8955-7FAE596BD3D5}" srcOrd="0" destOrd="0" presId="urn:microsoft.com/office/officeart/2005/8/layout/lProcess2"/>
    <dgm:cxn modelId="{83957F5D-BAE8-4689-B156-F23DCA542DCB}" type="presOf" srcId="{C9F89445-7916-4ED7-891E-AAE21689083C}" destId="{B8B6EBF4-ED63-48F2-BEB2-15E825C5E891}" srcOrd="0" destOrd="0" presId="urn:microsoft.com/office/officeart/2005/8/layout/lProcess2"/>
    <dgm:cxn modelId="{5E6F67C0-8220-4451-BF95-7F5E072C9842}" srcId="{F2A87384-DFB2-433E-9E2E-771CCB5599E5}" destId="{D792073A-0BD0-4C59-AF76-121C1FED459A}" srcOrd="1" destOrd="0" parTransId="{9B9E4FC5-87A2-4508-B401-DFC36DA60711}" sibTransId="{2B20E783-206A-4B8F-8F86-AB30F30788A3}"/>
    <dgm:cxn modelId="{C4AF5FB3-C28D-49BD-9381-59F427901BDA}" srcId="{F2A87384-DFB2-433E-9E2E-771CCB5599E5}" destId="{81D5E907-AE9A-4DFD-A32E-22149FA784B5}" srcOrd="0" destOrd="0" parTransId="{C6EF0ACC-1448-46EE-9347-FED67653B20E}" sibTransId="{24235204-827C-447D-BF1F-4700F9DF9094}"/>
    <dgm:cxn modelId="{08683BCF-C8F5-4ECE-8FB3-4E29A80AD1F9}" type="presOf" srcId="{1003C241-1857-4305-887A-9781FA1D5A9D}" destId="{79A8A2CE-8464-407A-9127-8D8F5D1EE2CA}" srcOrd="1" destOrd="0" presId="urn:microsoft.com/office/officeart/2005/8/layout/lProcess2"/>
    <dgm:cxn modelId="{E2C00395-52C5-4F36-899E-6E91036887EA}" srcId="{1003C241-1857-4305-887A-9781FA1D5A9D}" destId="{AED2FA22-3577-459E-9D03-1731646D481C}" srcOrd="0" destOrd="0" parTransId="{7851C1F8-55CE-4D92-A452-80246E68339B}" sibTransId="{E435D283-0F1F-40E4-9F75-4F77ABF309A0}"/>
    <dgm:cxn modelId="{46E02076-C7CF-4ACC-8E0F-C55E02BBF330}" srcId="{FC59DF4B-5955-40D9-AE53-E286F27B9F05}" destId="{8F4F0C7A-D08D-4B5C-A4C1-71961D21BE7F}" srcOrd="0" destOrd="0" parTransId="{3ABD0A19-BE63-48A7-8C91-1FF5F3F3C13B}" sibTransId="{700147C4-6353-4F6C-AB3C-55359A905849}"/>
    <dgm:cxn modelId="{83F8ACE2-008F-4A4C-9EF6-F8425155EFE4}" type="presOf" srcId="{D792073A-0BD0-4C59-AF76-121C1FED459A}" destId="{49F24B84-D07F-4482-8C49-972738608D83}" srcOrd="0" destOrd="0" presId="urn:microsoft.com/office/officeart/2005/8/layout/lProcess2"/>
    <dgm:cxn modelId="{93195DF1-9752-4F32-B8B2-98AE1FC20FFD}" type="presOf" srcId="{81D5E907-AE9A-4DFD-A32E-22149FA784B5}" destId="{0CC71B71-5281-45D2-9C6F-F622E344CBED}" srcOrd="0" destOrd="0" presId="urn:microsoft.com/office/officeart/2005/8/layout/lProcess2"/>
    <dgm:cxn modelId="{FC9A5972-BB55-4D03-B007-6193674EE91A}" srcId="{1B38F6EF-C8AA-4BD1-A8E8-9D88640E4CE8}" destId="{FC59DF4B-5955-40D9-AE53-E286F27B9F05}" srcOrd="1" destOrd="0" parTransId="{7A132426-F95A-4109-AAA4-0CB347E2FC4F}" sibTransId="{11C830FE-D33B-4664-B2FE-5CFF4ADC1095}"/>
    <dgm:cxn modelId="{B50B96C1-6767-4BEC-82F1-813AD43F392D}" type="presOf" srcId="{F2A87384-DFB2-433E-9E2E-771CCB5599E5}" destId="{142431A5-FD19-4D24-9F94-660242CADFBE}" srcOrd="0" destOrd="0" presId="urn:microsoft.com/office/officeart/2005/8/layout/lProcess2"/>
    <dgm:cxn modelId="{2A52E5B0-61F2-4B3C-9087-486369BC9034}" srcId="{1B38F6EF-C8AA-4BD1-A8E8-9D88640E4CE8}" destId="{1003C241-1857-4305-887A-9781FA1D5A9D}" srcOrd="2" destOrd="0" parTransId="{3D917DC4-C2FE-4131-B4E5-CE85FAE65B52}" sibTransId="{2384C2D5-FC9F-4DF7-A205-F081A47A8BED}"/>
    <dgm:cxn modelId="{EC543CA3-895E-473E-9384-5FC7C51337EA}" type="presOf" srcId="{F2A87384-DFB2-433E-9E2E-771CCB5599E5}" destId="{7BCE8EAA-B889-42D7-89C9-2D40467BB857}" srcOrd="1" destOrd="0" presId="urn:microsoft.com/office/officeart/2005/8/layout/lProcess2"/>
    <dgm:cxn modelId="{F14165F6-8F57-4D28-8AEF-AF4F4F6B9133}" type="presParOf" srcId="{413A769A-81EF-4AC7-9F38-8B8DADDF839A}" destId="{60067BD4-ECFB-43BD-B93B-74F545B6C916}" srcOrd="0" destOrd="0" presId="urn:microsoft.com/office/officeart/2005/8/layout/lProcess2"/>
    <dgm:cxn modelId="{81E33ADE-50E7-4FD9-999B-034876A1BA72}" type="presParOf" srcId="{60067BD4-ECFB-43BD-B93B-74F545B6C916}" destId="{142431A5-FD19-4D24-9F94-660242CADFBE}" srcOrd="0" destOrd="0" presId="urn:microsoft.com/office/officeart/2005/8/layout/lProcess2"/>
    <dgm:cxn modelId="{8D2E721B-8CF8-44F8-9ADA-E7D2D3A00C73}" type="presParOf" srcId="{60067BD4-ECFB-43BD-B93B-74F545B6C916}" destId="{7BCE8EAA-B889-42D7-89C9-2D40467BB857}" srcOrd="1" destOrd="0" presId="urn:microsoft.com/office/officeart/2005/8/layout/lProcess2"/>
    <dgm:cxn modelId="{FA78B917-D39C-4051-B0AB-8AFC0430D9DF}" type="presParOf" srcId="{60067BD4-ECFB-43BD-B93B-74F545B6C916}" destId="{A5FAB3BA-B1FD-4327-838A-21435B92EC25}" srcOrd="2" destOrd="0" presId="urn:microsoft.com/office/officeart/2005/8/layout/lProcess2"/>
    <dgm:cxn modelId="{D53EECC7-3DEF-454D-877E-9A7505854446}" type="presParOf" srcId="{A5FAB3BA-B1FD-4327-838A-21435B92EC25}" destId="{D9DBA369-E6A3-4567-A16C-88DE38562107}" srcOrd="0" destOrd="0" presId="urn:microsoft.com/office/officeart/2005/8/layout/lProcess2"/>
    <dgm:cxn modelId="{1580416E-C33D-487D-8FBD-8BE4581FDB6E}" type="presParOf" srcId="{D9DBA369-E6A3-4567-A16C-88DE38562107}" destId="{0CC71B71-5281-45D2-9C6F-F622E344CBED}" srcOrd="0" destOrd="0" presId="urn:microsoft.com/office/officeart/2005/8/layout/lProcess2"/>
    <dgm:cxn modelId="{53DE0555-EF5C-40C8-A7C5-BB6C270F2C30}" type="presParOf" srcId="{D9DBA369-E6A3-4567-A16C-88DE38562107}" destId="{DA59C407-A332-49F0-B32B-87C23CEEE24C}" srcOrd="1" destOrd="0" presId="urn:microsoft.com/office/officeart/2005/8/layout/lProcess2"/>
    <dgm:cxn modelId="{D01965D3-79D7-4D4B-9F89-DD81EF1C54AE}" type="presParOf" srcId="{D9DBA369-E6A3-4567-A16C-88DE38562107}" destId="{49F24B84-D07F-4482-8C49-972738608D83}" srcOrd="2" destOrd="0" presId="urn:microsoft.com/office/officeart/2005/8/layout/lProcess2"/>
    <dgm:cxn modelId="{79D6FE8C-2D0F-4463-AD06-B939CEBC9225}" type="presParOf" srcId="{413A769A-81EF-4AC7-9F38-8B8DADDF839A}" destId="{A1DB229A-D1B7-4BA4-B8E4-4E97126D7181}" srcOrd="1" destOrd="0" presId="urn:microsoft.com/office/officeart/2005/8/layout/lProcess2"/>
    <dgm:cxn modelId="{1A4483FC-0A32-4A7C-BF61-3CCB176EB4D7}" type="presParOf" srcId="{413A769A-81EF-4AC7-9F38-8B8DADDF839A}" destId="{9BE7CD7B-94B2-4633-AA71-F165CE268BC3}" srcOrd="2" destOrd="0" presId="urn:microsoft.com/office/officeart/2005/8/layout/lProcess2"/>
    <dgm:cxn modelId="{0BC881D6-0EAD-4661-A2E1-8523A4C24273}" type="presParOf" srcId="{9BE7CD7B-94B2-4633-AA71-F165CE268BC3}" destId="{8A862907-9304-4E05-A2A8-D46FE4253084}" srcOrd="0" destOrd="0" presId="urn:microsoft.com/office/officeart/2005/8/layout/lProcess2"/>
    <dgm:cxn modelId="{4813F661-1342-480F-8858-4ED87BC42A77}" type="presParOf" srcId="{9BE7CD7B-94B2-4633-AA71-F165CE268BC3}" destId="{320017A1-8FCF-425A-9844-BF38B4CE9E76}" srcOrd="1" destOrd="0" presId="urn:microsoft.com/office/officeart/2005/8/layout/lProcess2"/>
    <dgm:cxn modelId="{22A2BAA8-E060-47F0-B750-3823D22C34ED}" type="presParOf" srcId="{9BE7CD7B-94B2-4633-AA71-F165CE268BC3}" destId="{12BBDE61-37CB-4F6F-9992-42B96661E314}" srcOrd="2" destOrd="0" presId="urn:microsoft.com/office/officeart/2005/8/layout/lProcess2"/>
    <dgm:cxn modelId="{DC8B73E0-25EA-40DC-BE0C-845914F35217}" type="presParOf" srcId="{12BBDE61-37CB-4F6F-9992-42B96661E314}" destId="{9FF227F7-0CED-42AE-BEA7-7C1F8852144A}" srcOrd="0" destOrd="0" presId="urn:microsoft.com/office/officeart/2005/8/layout/lProcess2"/>
    <dgm:cxn modelId="{0BAF35D1-6675-4474-841E-A84BAFDF772D}" type="presParOf" srcId="{9FF227F7-0CED-42AE-BEA7-7C1F8852144A}" destId="{17046EBE-1663-412B-8010-4F829FA67BF7}" srcOrd="0" destOrd="0" presId="urn:microsoft.com/office/officeart/2005/8/layout/lProcess2"/>
    <dgm:cxn modelId="{B263FE39-588E-4831-BA7F-F1E134BBE313}" type="presParOf" srcId="{9FF227F7-0CED-42AE-BEA7-7C1F8852144A}" destId="{4C6621B4-1039-431D-8792-4018544C9C3D}" srcOrd="1" destOrd="0" presId="urn:microsoft.com/office/officeart/2005/8/layout/lProcess2"/>
    <dgm:cxn modelId="{2B5612ED-8E1D-46F2-9E11-22A4926C6972}" type="presParOf" srcId="{9FF227F7-0CED-42AE-BEA7-7C1F8852144A}" destId="{B8B6EBF4-ED63-48F2-BEB2-15E825C5E891}" srcOrd="2" destOrd="0" presId="urn:microsoft.com/office/officeart/2005/8/layout/lProcess2"/>
    <dgm:cxn modelId="{589949AF-4B9F-4990-8BAC-4E4C42270DF8}" type="presParOf" srcId="{413A769A-81EF-4AC7-9F38-8B8DADDF839A}" destId="{284D5429-46FA-4277-98B5-A5861D0D5185}" srcOrd="3" destOrd="0" presId="urn:microsoft.com/office/officeart/2005/8/layout/lProcess2"/>
    <dgm:cxn modelId="{530D66B8-5944-4417-9846-591A57BBBC64}" type="presParOf" srcId="{413A769A-81EF-4AC7-9F38-8B8DADDF839A}" destId="{3D4CFFF2-8195-4E95-9F34-41571912A0FB}" srcOrd="4" destOrd="0" presId="urn:microsoft.com/office/officeart/2005/8/layout/lProcess2"/>
    <dgm:cxn modelId="{1A877AC1-920B-4DF7-95E0-86CD99A0A8EE}" type="presParOf" srcId="{3D4CFFF2-8195-4E95-9F34-41571912A0FB}" destId="{9BA0D917-29AD-45A4-98F9-A32827B4B1D8}" srcOrd="0" destOrd="0" presId="urn:microsoft.com/office/officeart/2005/8/layout/lProcess2"/>
    <dgm:cxn modelId="{33137DB5-E43C-40DA-91E4-8A47CC1D552D}" type="presParOf" srcId="{3D4CFFF2-8195-4E95-9F34-41571912A0FB}" destId="{79A8A2CE-8464-407A-9127-8D8F5D1EE2CA}" srcOrd="1" destOrd="0" presId="urn:microsoft.com/office/officeart/2005/8/layout/lProcess2"/>
    <dgm:cxn modelId="{BDB49223-78AF-436E-9838-41758F58BE04}" type="presParOf" srcId="{3D4CFFF2-8195-4E95-9F34-41571912A0FB}" destId="{A94C1FF7-68AD-4725-9F1B-0D83356B9B19}" srcOrd="2" destOrd="0" presId="urn:microsoft.com/office/officeart/2005/8/layout/lProcess2"/>
    <dgm:cxn modelId="{3CC9A226-54B5-4698-9F06-FCD2F8E95D23}" type="presParOf" srcId="{A94C1FF7-68AD-4725-9F1B-0D83356B9B19}" destId="{ADC513B2-1358-475A-8AD9-CBD6DD776D58}" srcOrd="0" destOrd="0" presId="urn:microsoft.com/office/officeart/2005/8/layout/lProcess2"/>
    <dgm:cxn modelId="{C57C9CB1-346C-4E4B-A396-044F942D66F0}" type="presParOf" srcId="{ADC513B2-1358-475A-8AD9-CBD6DD776D58}" destId="{8B371D98-8533-431C-8955-7FAE596BD3D5}" srcOrd="0" destOrd="0" presId="urn:microsoft.com/office/officeart/2005/8/layout/lProcess2"/>
    <dgm:cxn modelId="{FE84FBE6-DAD0-43F4-A03B-3C663C83616B}" type="presParOf" srcId="{ADC513B2-1358-475A-8AD9-CBD6DD776D58}" destId="{5C845027-593B-497D-A3B5-18A7382074AA}" srcOrd="1" destOrd="0" presId="urn:microsoft.com/office/officeart/2005/8/layout/lProcess2"/>
    <dgm:cxn modelId="{F25D9149-5550-404B-BA75-B915B0C231A5}" type="presParOf" srcId="{ADC513B2-1358-475A-8AD9-CBD6DD776D58}" destId="{AD4C46D4-FF5F-4599-BB8B-0D122FE2AD8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552E6-D090-47FC-8E35-8058DAE8F663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40D441F6-0C86-4F8B-AE3F-89709E6BF3B2}">
      <dgm:prSet phldrT="[Text]"/>
      <dgm:spPr>
        <a:solidFill>
          <a:srgbClr val="C2CB7A"/>
        </a:solidFill>
        <a:ln>
          <a:solidFill>
            <a:srgbClr val="FFFFFF"/>
          </a:solidFill>
        </a:ln>
      </dgm:spPr>
      <dgm:t>
        <a:bodyPr/>
        <a:lstStyle/>
        <a:p>
          <a:r>
            <a:rPr lang="cs-CZ" dirty="0">
              <a:solidFill>
                <a:schemeClr val="tx1">
                  <a:lumMod val="95000"/>
                  <a:lumOff val="5000"/>
                </a:schemeClr>
              </a:solidFill>
            </a:rPr>
            <a:t>Alokace výzvy</a:t>
          </a:r>
        </a:p>
      </dgm:t>
    </dgm:pt>
    <dgm:pt modelId="{6B71655A-F38E-4852-9D23-EB1CA6772B93}" type="parTrans" cxnId="{4C2D4E04-9976-405F-897A-23028263B0D5}">
      <dgm:prSet/>
      <dgm:spPr/>
      <dgm:t>
        <a:bodyPr/>
        <a:lstStyle/>
        <a:p>
          <a:endParaRPr lang="cs-CZ"/>
        </a:p>
      </dgm:t>
    </dgm:pt>
    <dgm:pt modelId="{19220A41-9A9D-426C-8E34-B5314B889D89}" type="sibTrans" cxnId="{4C2D4E04-9976-405F-897A-23028263B0D5}">
      <dgm:prSet/>
      <dgm:spPr/>
      <dgm:t>
        <a:bodyPr/>
        <a:lstStyle/>
        <a:p>
          <a:endParaRPr lang="cs-CZ"/>
        </a:p>
      </dgm:t>
    </dgm:pt>
    <dgm:pt modelId="{6D3DCD71-DEBA-4C78-A9BB-F3262C6A8361}">
      <dgm:prSet phldrT="[Text]" custT="1"/>
      <dgm:spPr>
        <a:solidFill>
          <a:srgbClr val="FF0000"/>
        </a:solidFill>
        <a:ln>
          <a:solidFill>
            <a:srgbClr val="FFFFFF"/>
          </a:solidFill>
        </a:ln>
      </dgm:spPr>
      <dgm:t>
        <a:bodyPr/>
        <a:lstStyle/>
        <a:p>
          <a:r>
            <a:rPr lang="cs-CZ" sz="3600" dirty="0" smtClean="0">
              <a:solidFill>
                <a:schemeClr val="tx2">
                  <a:lumMod val="75000"/>
                </a:schemeClr>
              </a:solidFill>
            </a:rPr>
            <a:t>3 036 </a:t>
          </a:r>
          <a:r>
            <a:rPr lang="cs-CZ" sz="3600" dirty="0">
              <a:solidFill>
                <a:schemeClr val="tx2">
                  <a:lumMod val="75000"/>
                </a:schemeClr>
              </a:solidFill>
            </a:rPr>
            <a:t>000,- Kč</a:t>
          </a:r>
        </a:p>
      </dgm:t>
    </dgm:pt>
    <dgm:pt modelId="{6866EB35-4F2A-42FB-A59C-471BEA11F4A0}" type="parTrans" cxnId="{6B915521-5997-46C9-8B37-E426E21F1C8F}">
      <dgm:prSet/>
      <dgm:spPr/>
      <dgm:t>
        <a:bodyPr/>
        <a:lstStyle/>
        <a:p>
          <a:endParaRPr lang="cs-CZ"/>
        </a:p>
      </dgm:t>
    </dgm:pt>
    <dgm:pt modelId="{E3439951-E3A5-46D8-9062-5E794611FEF6}" type="sibTrans" cxnId="{6B915521-5997-46C9-8B37-E426E21F1C8F}">
      <dgm:prSet/>
      <dgm:spPr/>
      <dgm:t>
        <a:bodyPr/>
        <a:lstStyle/>
        <a:p>
          <a:endParaRPr lang="cs-CZ"/>
        </a:p>
      </dgm:t>
    </dgm:pt>
    <dgm:pt modelId="{19D8BBBB-93AE-4300-AFE7-221C7B299E6E}" type="pres">
      <dgm:prSet presAssocID="{F46552E6-D090-47FC-8E35-8058DAE8F663}" presName="Name0" presStyleCnt="0">
        <dgm:presLayoutVars>
          <dgm:dir/>
          <dgm:resizeHandles val="exact"/>
        </dgm:presLayoutVars>
      </dgm:prSet>
      <dgm:spPr/>
    </dgm:pt>
    <dgm:pt modelId="{313DD7E6-7A1B-4200-B512-D6F9372DE4A2}" type="pres">
      <dgm:prSet presAssocID="{40D441F6-0C86-4F8B-AE3F-89709E6BF3B2}" presName="node" presStyleLbl="node1" presStyleIdx="0" presStyleCnt="2" custScaleX="188729" custScaleY="980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114306-DAF6-4046-A043-13B52D77BF8E}" type="pres">
      <dgm:prSet presAssocID="{19220A41-9A9D-426C-8E34-B5314B889D89}" presName="sibTrans" presStyleLbl="sibTrans2D1" presStyleIdx="0" presStyleCnt="1"/>
      <dgm:spPr/>
      <dgm:t>
        <a:bodyPr/>
        <a:lstStyle/>
        <a:p>
          <a:endParaRPr lang="cs-CZ"/>
        </a:p>
      </dgm:t>
    </dgm:pt>
    <dgm:pt modelId="{35D7D4AD-D5C6-4D5B-B365-82C241C32EF2}" type="pres">
      <dgm:prSet presAssocID="{19220A41-9A9D-426C-8E34-B5314B889D89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0A1BC409-3D0C-4BE5-BB89-4A1C3D8BBB54}" type="pres">
      <dgm:prSet presAssocID="{6D3DCD71-DEBA-4C78-A9BB-F3262C6A8361}" presName="node" presStyleLbl="node1" presStyleIdx="1" presStyleCnt="2" custScaleX="255031" custLinFactNeighborX="-506" custLinFactNeighborY="8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915521-5997-46C9-8B37-E426E21F1C8F}" srcId="{F46552E6-D090-47FC-8E35-8058DAE8F663}" destId="{6D3DCD71-DEBA-4C78-A9BB-F3262C6A8361}" srcOrd="1" destOrd="0" parTransId="{6866EB35-4F2A-42FB-A59C-471BEA11F4A0}" sibTransId="{E3439951-E3A5-46D8-9062-5E794611FEF6}"/>
    <dgm:cxn modelId="{BE9C9B3D-897E-4CAE-A237-91F833488E46}" type="presOf" srcId="{F46552E6-D090-47FC-8E35-8058DAE8F663}" destId="{19D8BBBB-93AE-4300-AFE7-221C7B299E6E}" srcOrd="0" destOrd="0" presId="urn:microsoft.com/office/officeart/2005/8/layout/process1"/>
    <dgm:cxn modelId="{0FCD9C09-96C4-4063-9E76-2C5DF6B62C4A}" type="presOf" srcId="{40D441F6-0C86-4F8B-AE3F-89709E6BF3B2}" destId="{313DD7E6-7A1B-4200-B512-D6F9372DE4A2}" srcOrd="0" destOrd="0" presId="urn:microsoft.com/office/officeart/2005/8/layout/process1"/>
    <dgm:cxn modelId="{7409E328-67DA-45C9-907A-E2C449A79804}" type="presOf" srcId="{19220A41-9A9D-426C-8E34-B5314B889D89}" destId="{3E114306-DAF6-4046-A043-13B52D77BF8E}" srcOrd="0" destOrd="0" presId="urn:microsoft.com/office/officeart/2005/8/layout/process1"/>
    <dgm:cxn modelId="{4652E1CF-5AE9-477B-8A6D-71C943410694}" type="presOf" srcId="{6D3DCD71-DEBA-4C78-A9BB-F3262C6A8361}" destId="{0A1BC409-3D0C-4BE5-BB89-4A1C3D8BBB54}" srcOrd="0" destOrd="0" presId="urn:microsoft.com/office/officeart/2005/8/layout/process1"/>
    <dgm:cxn modelId="{4C2D4E04-9976-405F-897A-23028263B0D5}" srcId="{F46552E6-D090-47FC-8E35-8058DAE8F663}" destId="{40D441F6-0C86-4F8B-AE3F-89709E6BF3B2}" srcOrd="0" destOrd="0" parTransId="{6B71655A-F38E-4852-9D23-EB1CA6772B93}" sibTransId="{19220A41-9A9D-426C-8E34-B5314B889D89}"/>
    <dgm:cxn modelId="{4C22FF6D-A1E0-4E51-BC94-1AD4461A645B}" type="presOf" srcId="{19220A41-9A9D-426C-8E34-B5314B889D89}" destId="{35D7D4AD-D5C6-4D5B-B365-82C241C32EF2}" srcOrd="1" destOrd="0" presId="urn:microsoft.com/office/officeart/2005/8/layout/process1"/>
    <dgm:cxn modelId="{1C1659A3-F0F7-4244-9D67-B4CBE65918CB}" type="presParOf" srcId="{19D8BBBB-93AE-4300-AFE7-221C7B299E6E}" destId="{313DD7E6-7A1B-4200-B512-D6F9372DE4A2}" srcOrd="0" destOrd="0" presId="urn:microsoft.com/office/officeart/2005/8/layout/process1"/>
    <dgm:cxn modelId="{8D2B6189-F674-4316-9ACE-5C9E87186DAA}" type="presParOf" srcId="{19D8BBBB-93AE-4300-AFE7-221C7B299E6E}" destId="{3E114306-DAF6-4046-A043-13B52D77BF8E}" srcOrd="1" destOrd="0" presId="urn:microsoft.com/office/officeart/2005/8/layout/process1"/>
    <dgm:cxn modelId="{B770310A-6B3A-4F9A-B83B-8D48692FF840}" type="presParOf" srcId="{3E114306-DAF6-4046-A043-13B52D77BF8E}" destId="{35D7D4AD-D5C6-4D5B-B365-82C241C32EF2}" srcOrd="0" destOrd="0" presId="urn:microsoft.com/office/officeart/2005/8/layout/process1"/>
    <dgm:cxn modelId="{2AF2F405-78E1-4006-8FF8-299D93B993E5}" type="presParOf" srcId="{19D8BBBB-93AE-4300-AFE7-221C7B299E6E}" destId="{0A1BC409-3D0C-4BE5-BB89-4A1C3D8BBB5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552E6-D090-47FC-8E35-8058DAE8F663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40D441F6-0C86-4F8B-AE3F-89709E6BF3B2}">
      <dgm:prSet phldrT="[Text]" custT="1"/>
      <dgm:spPr>
        <a:solidFill>
          <a:srgbClr val="C2CB7A"/>
        </a:solidFill>
        <a:ln>
          <a:solidFill>
            <a:srgbClr val="FFFFFF"/>
          </a:solidFill>
        </a:ln>
      </dgm:spPr>
      <dgm:t>
        <a:bodyPr/>
        <a:lstStyle/>
        <a:p>
          <a:r>
            <a:rPr lang="cs-CZ" sz="2800" dirty="0">
              <a:solidFill>
                <a:schemeClr val="tx1">
                  <a:lumMod val="95000"/>
                  <a:lumOff val="5000"/>
                </a:schemeClr>
              </a:solidFill>
            </a:rPr>
            <a:t>Max. CZV</a:t>
          </a:r>
        </a:p>
      </dgm:t>
    </dgm:pt>
    <dgm:pt modelId="{6B71655A-F38E-4852-9D23-EB1CA6772B93}" type="parTrans" cxnId="{4C2D4E04-9976-405F-897A-23028263B0D5}">
      <dgm:prSet/>
      <dgm:spPr/>
      <dgm:t>
        <a:bodyPr/>
        <a:lstStyle/>
        <a:p>
          <a:endParaRPr lang="cs-CZ"/>
        </a:p>
      </dgm:t>
    </dgm:pt>
    <dgm:pt modelId="{19220A41-9A9D-426C-8E34-B5314B889D89}" type="sibTrans" cxnId="{4C2D4E04-9976-405F-897A-23028263B0D5}">
      <dgm:prSet/>
      <dgm:spPr/>
      <dgm:t>
        <a:bodyPr/>
        <a:lstStyle/>
        <a:p>
          <a:endParaRPr lang="cs-CZ"/>
        </a:p>
      </dgm:t>
    </dgm:pt>
    <dgm:pt modelId="{6D3DCD71-DEBA-4C78-A9BB-F3262C6A8361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cs-CZ" sz="3600" dirty="0" smtClean="0">
              <a:solidFill>
                <a:schemeClr val="tx2">
                  <a:lumMod val="75000"/>
                </a:schemeClr>
              </a:solidFill>
            </a:rPr>
            <a:t>3 036 </a:t>
          </a:r>
          <a:r>
            <a:rPr lang="cs-CZ" sz="3600" dirty="0">
              <a:solidFill>
                <a:schemeClr val="tx2">
                  <a:lumMod val="75000"/>
                </a:schemeClr>
              </a:solidFill>
            </a:rPr>
            <a:t>000,- Kč</a:t>
          </a:r>
        </a:p>
      </dgm:t>
    </dgm:pt>
    <dgm:pt modelId="{6866EB35-4F2A-42FB-A59C-471BEA11F4A0}" type="parTrans" cxnId="{6B915521-5997-46C9-8B37-E426E21F1C8F}">
      <dgm:prSet/>
      <dgm:spPr/>
      <dgm:t>
        <a:bodyPr/>
        <a:lstStyle/>
        <a:p>
          <a:endParaRPr lang="cs-CZ"/>
        </a:p>
      </dgm:t>
    </dgm:pt>
    <dgm:pt modelId="{E3439951-E3A5-46D8-9062-5E794611FEF6}" type="sibTrans" cxnId="{6B915521-5997-46C9-8B37-E426E21F1C8F}">
      <dgm:prSet/>
      <dgm:spPr/>
      <dgm:t>
        <a:bodyPr/>
        <a:lstStyle/>
        <a:p>
          <a:endParaRPr lang="cs-CZ"/>
        </a:p>
      </dgm:t>
    </dgm:pt>
    <dgm:pt modelId="{19D8BBBB-93AE-4300-AFE7-221C7B299E6E}" type="pres">
      <dgm:prSet presAssocID="{F46552E6-D090-47FC-8E35-8058DAE8F663}" presName="Name0" presStyleCnt="0">
        <dgm:presLayoutVars>
          <dgm:dir/>
          <dgm:resizeHandles val="exact"/>
        </dgm:presLayoutVars>
      </dgm:prSet>
      <dgm:spPr/>
    </dgm:pt>
    <dgm:pt modelId="{313DD7E6-7A1B-4200-B512-D6F9372DE4A2}" type="pres">
      <dgm:prSet presAssocID="{40D441F6-0C86-4F8B-AE3F-89709E6BF3B2}" presName="node" presStyleLbl="node1" presStyleIdx="0" presStyleCnt="2" custScaleX="188729" custScaleY="980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114306-DAF6-4046-A043-13B52D77BF8E}" type="pres">
      <dgm:prSet presAssocID="{19220A41-9A9D-426C-8E34-B5314B889D89}" presName="sibTrans" presStyleLbl="sibTrans2D1" presStyleIdx="0" presStyleCnt="1"/>
      <dgm:spPr/>
      <dgm:t>
        <a:bodyPr/>
        <a:lstStyle/>
        <a:p>
          <a:endParaRPr lang="cs-CZ"/>
        </a:p>
      </dgm:t>
    </dgm:pt>
    <dgm:pt modelId="{35D7D4AD-D5C6-4D5B-B365-82C241C32EF2}" type="pres">
      <dgm:prSet presAssocID="{19220A41-9A9D-426C-8E34-B5314B889D89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0A1BC409-3D0C-4BE5-BB89-4A1C3D8BBB54}" type="pres">
      <dgm:prSet presAssocID="{6D3DCD71-DEBA-4C78-A9BB-F3262C6A8361}" presName="node" presStyleLbl="node1" presStyleIdx="1" presStyleCnt="2" custScaleX="255031" custLinFactNeighborX="-506" custLinFactNeighborY="8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915521-5997-46C9-8B37-E426E21F1C8F}" srcId="{F46552E6-D090-47FC-8E35-8058DAE8F663}" destId="{6D3DCD71-DEBA-4C78-A9BB-F3262C6A8361}" srcOrd="1" destOrd="0" parTransId="{6866EB35-4F2A-42FB-A59C-471BEA11F4A0}" sibTransId="{E3439951-E3A5-46D8-9062-5E794611FEF6}"/>
    <dgm:cxn modelId="{BE9C9B3D-897E-4CAE-A237-91F833488E46}" type="presOf" srcId="{F46552E6-D090-47FC-8E35-8058DAE8F663}" destId="{19D8BBBB-93AE-4300-AFE7-221C7B299E6E}" srcOrd="0" destOrd="0" presId="urn:microsoft.com/office/officeart/2005/8/layout/process1"/>
    <dgm:cxn modelId="{0FCD9C09-96C4-4063-9E76-2C5DF6B62C4A}" type="presOf" srcId="{40D441F6-0C86-4F8B-AE3F-89709E6BF3B2}" destId="{313DD7E6-7A1B-4200-B512-D6F9372DE4A2}" srcOrd="0" destOrd="0" presId="urn:microsoft.com/office/officeart/2005/8/layout/process1"/>
    <dgm:cxn modelId="{7409E328-67DA-45C9-907A-E2C449A79804}" type="presOf" srcId="{19220A41-9A9D-426C-8E34-B5314B889D89}" destId="{3E114306-DAF6-4046-A043-13B52D77BF8E}" srcOrd="0" destOrd="0" presId="urn:microsoft.com/office/officeart/2005/8/layout/process1"/>
    <dgm:cxn modelId="{4652E1CF-5AE9-477B-8A6D-71C943410694}" type="presOf" srcId="{6D3DCD71-DEBA-4C78-A9BB-F3262C6A8361}" destId="{0A1BC409-3D0C-4BE5-BB89-4A1C3D8BBB54}" srcOrd="0" destOrd="0" presId="urn:microsoft.com/office/officeart/2005/8/layout/process1"/>
    <dgm:cxn modelId="{4C2D4E04-9976-405F-897A-23028263B0D5}" srcId="{F46552E6-D090-47FC-8E35-8058DAE8F663}" destId="{40D441F6-0C86-4F8B-AE3F-89709E6BF3B2}" srcOrd="0" destOrd="0" parTransId="{6B71655A-F38E-4852-9D23-EB1CA6772B93}" sibTransId="{19220A41-9A9D-426C-8E34-B5314B889D89}"/>
    <dgm:cxn modelId="{4C22FF6D-A1E0-4E51-BC94-1AD4461A645B}" type="presOf" srcId="{19220A41-9A9D-426C-8E34-B5314B889D89}" destId="{35D7D4AD-D5C6-4D5B-B365-82C241C32EF2}" srcOrd="1" destOrd="0" presId="urn:microsoft.com/office/officeart/2005/8/layout/process1"/>
    <dgm:cxn modelId="{1C1659A3-F0F7-4244-9D67-B4CBE65918CB}" type="presParOf" srcId="{19D8BBBB-93AE-4300-AFE7-221C7B299E6E}" destId="{313DD7E6-7A1B-4200-B512-D6F9372DE4A2}" srcOrd="0" destOrd="0" presId="urn:microsoft.com/office/officeart/2005/8/layout/process1"/>
    <dgm:cxn modelId="{8D2B6189-F674-4316-9ACE-5C9E87186DAA}" type="presParOf" srcId="{19D8BBBB-93AE-4300-AFE7-221C7B299E6E}" destId="{3E114306-DAF6-4046-A043-13B52D77BF8E}" srcOrd="1" destOrd="0" presId="urn:microsoft.com/office/officeart/2005/8/layout/process1"/>
    <dgm:cxn modelId="{B770310A-6B3A-4F9A-B83B-8D48692FF840}" type="presParOf" srcId="{3E114306-DAF6-4046-A043-13B52D77BF8E}" destId="{35D7D4AD-D5C6-4D5B-B365-82C241C32EF2}" srcOrd="0" destOrd="0" presId="urn:microsoft.com/office/officeart/2005/8/layout/process1"/>
    <dgm:cxn modelId="{2AF2F405-78E1-4006-8FF8-299D93B993E5}" type="presParOf" srcId="{19D8BBBB-93AE-4300-AFE7-221C7B299E6E}" destId="{0A1BC409-3D0C-4BE5-BB89-4A1C3D8BBB5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6552E6-D090-47FC-8E35-8058DAE8F663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40D441F6-0C86-4F8B-AE3F-89709E6BF3B2}">
      <dgm:prSet phldrT="[Text]" custT="1"/>
      <dgm:spPr>
        <a:solidFill>
          <a:srgbClr val="C2CB7A"/>
        </a:solidFill>
        <a:ln>
          <a:solidFill>
            <a:srgbClr val="FFFFFF"/>
          </a:solidFill>
        </a:ln>
      </dgm:spPr>
      <dgm:t>
        <a:bodyPr/>
        <a:lstStyle/>
        <a:p>
          <a:r>
            <a:rPr lang="cs-CZ" sz="2800" dirty="0">
              <a:solidFill>
                <a:schemeClr val="tx1">
                  <a:lumMod val="95000"/>
                  <a:lumOff val="5000"/>
                </a:schemeClr>
              </a:solidFill>
            </a:rPr>
            <a:t>Min. CZV</a:t>
          </a:r>
        </a:p>
      </dgm:t>
    </dgm:pt>
    <dgm:pt modelId="{6B71655A-F38E-4852-9D23-EB1CA6772B93}" type="parTrans" cxnId="{4C2D4E04-9976-405F-897A-23028263B0D5}">
      <dgm:prSet/>
      <dgm:spPr/>
      <dgm:t>
        <a:bodyPr/>
        <a:lstStyle/>
        <a:p>
          <a:endParaRPr lang="cs-CZ"/>
        </a:p>
      </dgm:t>
    </dgm:pt>
    <dgm:pt modelId="{19220A41-9A9D-426C-8E34-B5314B889D89}" type="sibTrans" cxnId="{4C2D4E04-9976-405F-897A-23028263B0D5}">
      <dgm:prSet/>
      <dgm:spPr/>
      <dgm:t>
        <a:bodyPr/>
        <a:lstStyle/>
        <a:p>
          <a:endParaRPr lang="cs-CZ"/>
        </a:p>
      </dgm:t>
    </dgm:pt>
    <dgm:pt modelId="{6D3DCD71-DEBA-4C78-A9BB-F3262C6A8361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cs-CZ" sz="3600" dirty="0">
              <a:solidFill>
                <a:schemeClr val="tx2">
                  <a:lumMod val="75000"/>
                </a:schemeClr>
              </a:solidFill>
            </a:rPr>
            <a:t>400 000,- Kč</a:t>
          </a:r>
        </a:p>
      </dgm:t>
    </dgm:pt>
    <dgm:pt modelId="{6866EB35-4F2A-42FB-A59C-471BEA11F4A0}" type="parTrans" cxnId="{6B915521-5997-46C9-8B37-E426E21F1C8F}">
      <dgm:prSet/>
      <dgm:spPr/>
      <dgm:t>
        <a:bodyPr/>
        <a:lstStyle/>
        <a:p>
          <a:endParaRPr lang="cs-CZ"/>
        </a:p>
      </dgm:t>
    </dgm:pt>
    <dgm:pt modelId="{E3439951-E3A5-46D8-9062-5E794611FEF6}" type="sibTrans" cxnId="{6B915521-5997-46C9-8B37-E426E21F1C8F}">
      <dgm:prSet/>
      <dgm:spPr/>
      <dgm:t>
        <a:bodyPr/>
        <a:lstStyle/>
        <a:p>
          <a:endParaRPr lang="cs-CZ"/>
        </a:p>
      </dgm:t>
    </dgm:pt>
    <dgm:pt modelId="{19D8BBBB-93AE-4300-AFE7-221C7B299E6E}" type="pres">
      <dgm:prSet presAssocID="{F46552E6-D090-47FC-8E35-8058DAE8F663}" presName="Name0" presStyleCnt="0">
        <dgm:presLayoutVars>
          <dgm:dir/>
          <dgm:resizeHandles val="exact"/>
        </dgm:presLayoutVars>
      </dgm:prSet>
      <dgm:spPr/>
    </dgm:pt>
    <dgm:pt modelId="{313DD7E6-7A1B-4200-B512-D6F9372DE4A2}" type="pres">
      <dgm:prSet presAssocID="{40D441F6-0C86-4F8B-AE3F-89709E6BF3B2}" presName="node" presStyleLbl="node1" presStyleIdx="0" presStyleCnt="2" custScaleX="188729" custScaleY="980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114306-DAF6-4046-A043-13B52D77BF8E}" type="pres">
      <dgm:prSet presAssocID="{19220A41-9A9D-426C-8E34-B5314B889D89}" presName="sibTrans" presStyleLbl="sibTrans2D1" presStyleIdx="0" presStyleCnt="1"/>
      <dgm:spPr/>
      <dgm:t>
        <a:bodyPr/>
        <a:lstStyle/>
        <a:p>
          <a:endParaRPr lang="cs-CZ"/>
        </a:p>
      </dgm:t>
    </dgm:pt>
    <dgm:pt modelId="{35D7D4AD-D5C6-4D5B-B365-82C241C32EF2}" type="pres">
      <dgm:prSet presAssocID="{19220A41-9A9D-426C-8E34-B5314B889D89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0A1BC409-3D0C-4BE5-BB89-4A1C3D8BBB54}" type="pres">
      <dgm:prSet presAssocID="{6D3DCD71-DEBA-4C78-A9BB-F3262C6A8361}" presName="node" presStyleLbl="node1" presStyleIdx="1" presStyleCnt="2" custScaleX="255031" custLinFactNeighborX="-506" custLinFactNeighborY="8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915521-5997-46C9-8B37-E426E21F1C8F}" srcId="{F46552E6-D090-47FC-8E35-8058DAE8F663}" destId="{6D3DCD71-DEBA-4C78-A9BB-F3262C6A8361}" srcOrd="1" destOrd="0" parTransId="{6866EB35-4F2A-42FB-A59C-471BEA11F4A0}" sibTransId="{E3439951-E3A5-46D8-9062-5E794611FEF6}"/>
    <dgm:cxn modelId="{BE9C9B3D-897E-4CAE-A237-91F833488E46}" type="presOf" srcId="{F46552E6-D090-47FC-8E35-8058DAE8F663}" destId="{19D8BBBB-93AE-4300-AFE7-221C7B299E6E}" srcOrd="0" destOrd="0" presId="urn:microsoft.com/office/officeart/2005/8/layout/process1"/>
    <dgm:cxn modelId="{0FCD9C09-96C4-4063-9E76-2C5DF6B62C4A}" type="presOf" srcId="{40D441F6-0C86-4F8B-AE3F-89709E6BF3B2}" destId="{313DD7E6-7A1B-4200-B512-D6F9372DE4A2}" srcOrd="0" destOrd="0" presId="urn:microsoft.com/office/officeart/2005/8/layout/process1"/>
    <dgm:cxn modelId="{7409E328-67DA-45C9-907A-E2C449A79804}" type="presOf" srcId="{19220A41-9A9D-426C-8E34-B5314B889D89}" destId="{3E114306-DAF6-4046-A043-13B52D77BF8E}" srcOrd="0" destOrd="0" presId="urn:microsoft.com/office/officeart/2005/8/layout/process1"/>
    <dgm:cxn modelId="{4652E1CF-5AE9-477B-8A6D-71C943410694}" type="presOf" srcId="{6D3DCD71-DEBA-4C78-A9BB-F3262C6A8361}" destId="{0A1BC409-3D0C-4BE5-BB89-4A1C3D8BBB54}" srcOrd="0" destOrd="0" presId="urn:microsoft.com/office/officeart/2005/8/layout/process1"/>
    <dgm:cxn modelId="{4C2D4E04-9976-405F-897A-23028263B0D5}" srcId="{F46552E6-D090-47FC-8E35-8058DAE8F663}" destId="{40D441F6-0C86-4F8B-AE3F-89709E6BF3B2}" srcOrd="0" destOrd="0" parTransId="{6B71655A-F38E-4852-9D23-EB1CA6772B93}" sibTransId="{19220A41-9A9D-426C-8E34-B5314B889D89}"/>
    <dgm:cxn modelId="{4C22FF6D-A1E0-4E51-BC94-1AD4461A645B}" type="presOf" srcId="{19220A41-9A9D-426C-8E34-B5314B889D89}" destId="{35D7D4AD-D5C6-4D5B-B365-82C241C32EF2}" srcOrd="1" destOrd="0" presId="urn:microsoft.com/office/officeart/2005/8/layout/process1"/>
    <dgm:cxn modelId="{1C1659A3-F0F7-4244-9D67-B4CBE65918CB}" type="presParOf" srcId="{19D8BBBB-93AE-4300-AFE7-221C7B299E6E}" destId="{313DD7E6-7A1B-4200-B512-D6F9372DE4A2}" srcOrd="0" destOrd="0" presId="urn:microsoft.com/office/officeart/2005/8/layout/process1"/>
    <dgm:cxn modelId="{8D2B6189-F674-4316-9ACE-5C9E87186DAA}" type="presParOf" srcId="{19D8BBBB-93AE-4300-AFE7-221C7B299E6E}" destId="{3E114306-DAF6-4046-A043-13B52D77BF8E}" srcOrd="1" destOrd="0" presId="urn:microsoft.com/office/officeart/2005/8/layout/process1"/>
    <dgm:cxn modelId="{B770310A-6B3A-4F9A-B83B-8D48692FF840}" type="presParOf" srcId="{3E114306-DAF6-4046-A043-13B52D77BF8E}" destId="{35D7D4AD-D5C6-4D5B-B365-82C241C32EF2}" srcOrd="0" destOrd="0" presId="urn:microsoft.com/office/officeart/2005/8/layout/process1"/>
    <dgm:cxn modelId="{2AF2F405-78E1-4006-8FF8-299D93B993E5}" type="presParOf" srcId="{19D8BBBB-93AE-4300-AFE7-221C7B299E6E}" destId="{0A1BC409-3D0C-4BE5-BB89-4A1C3D8BBB5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6552E6-D090-47FC-8E35-8058DAE8F663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40D441F6-0C86-4F8B-AE3F-89709E6BF3B2}">
      <dgm:prSet phldrT="[Text]" custT="1"/>
      <dgm:spPr>
        <a:solidFill>
          <a:srgbClr val="C2CB7A"/>
        </a:solidFill>
        <a:ln>
          <a:solidFill>
            <a:srgbClr val="FFFFFF"/>
          </a:solidFill>
        </a:ln>
      </dgm:spPr>
      <dgm:t>
        <a:bodyPr/>
        <a:lstStyle/>
        <a:p>
          <a:r>
            <a:rPr lang="cs-CZ" sz="2800" dirty="0">
              <a:solidFill>
                <a:schemeClr val="tx1">
                  <a:lumMod val="95000"/>
                  <a:lumOff val="5000"/>
                </a:schemeClr>
              </a:solidFill>
            </a:rPr>
            <a:t>Financování</a:t>
          </a:r>
        </a:p>
      </dgm:t>
    </dgm:pt>
    <dgm:pt modelId="{6B71655A-F38E-4852-9D23-EB1CA6772B93}" type="parTrans" cxnId="{4C2D4E04-9976-405F-897A-23028263B0D5}">
      <dgm:prSet/>
      <dgm:spPr/>
      <dgm:t>
        <a:bodyPr/>
        <a:lstStyle/>
        <a:p>
          <a:endParaRPr lang="cs-CZ"/>
        </a:p>
      </dgm:t>
    </dgm:pt>
    <dgm:pt modelId="{19220A41-9A9D-426C-8E34-B5314B889D89}" type="sibTrans" cxnId="{4C2D4E04-9976-405F-897A-23028263B0D5}">
      <dgm:prSet/>
      <dgm:spPr/>
      <dgm:t>
        <a:bodyPr/>
        <a:lstStyle/>
        <a:p>
          <a:endParaRPr lang="cs-CZ"/>
        </a:p>
      </dgm:t>
    </dgm:pt>
    <dgm:pt modelId="{6D3DCD71-DEBA-4C78-A9BB-F3262C6A8361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cs-CZ" sz="3600" dirty="0">
              <a:solidFill>
                <a:schemeClr val="tx2">
                  <a:lumMod val="75000"/>
                </a:schemeClr>
              </a:solidFill>
            </a:rPr>
            <a:t>ex ante / ex post</a:t>
          </a:r>
        </a:p>
      </dgm:t>
    </dgm:pt>
    <dgm:pt modelId="{6866EB35-4F2A-42FB-A59C-471BEA11F4A0}" type="parTrans" cxnId="{6B915521-5997-46C9-8B37-E426E21F1C8F}">
      <dgm:prSet/>
      <dgm:spPr/>
      <dgm:t>
        <a:bodyPr/>
        <a:lstStyle/>
        <a:p>
          <a:endParaRPr lang="cs-CZ"/>
        </a:p>
      </dgm:t>
    </dgm:pt>
    <dgm:pt modelId="{E3439951-E3A5-46D8-9062-5E794611FEF6}" type="sibTrans" cxnId="{6B915521-5997-46C9-8B37-E426E21F1C8F}">
      <dgm:prSet/>
      <dgm:spPr/>
      <dgm:t>
        <a:bodyPr/>
        <a:lstStyle/>
        <a:p>
          <a:endParaRPr lang="cs-CZ"/>
        </a:p>
      </dgm:t>
    </dgm:pt>
    <dgm:pt modelId="{19D8BBBB-93AE-4300-AFE7-221C7B299E6E}" type="pres">
      <dgm:prSet presAssocID="{F46552E6-D090-47FC-8E35-8058DAE8F663}" presName="Name0" presStyleCnt="0">
        <dgm:presLayoutVars>
          <dgm:dir/>
          <dgm:resizeHandles val="exact"/>
        </dgm:presLayoutVars>
      </dgm:prSet>
      <dgm:spPr/>
    </dgm:pt>
    <dgm:pt modelId="{313DD7E6-7A1B-4200-B512-D6F9372DE4A2}" type="pres">
      <dgm:prSet presAssocID="{40D441F6-0C86-4F8B-AE3F-89709E6BF3B2}" presName="node" presStyleLbl="node1" presStyleIdx="0" presStyleCnt="2" custScaleX="188729" custScaleY="980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114306-DAF6-4046-A043-13B52D77BF8E}" type="pres">
      <dgm:prSet presAssocID="{19220A41-9A9D-426C-8E34-B5314B889D89}" presName="sibTrans" presStyleLbl="sibTrans2D1" presStyleIdx="0" presStyleCnt="1"/>
      <dgm:spPr/>
      <dgm:t>
        <a:bodyPr/>
        <a:lstStyle/>
        <a:p>
          <a:endParaRPr lang="cs-CZ"/>
        </a:p>
      </dgm:t>
    </dgm:pt>
    <dgm:pt modelId="{35D7D4AD-D5C6-4D5B-B365-82C241C32EF2}" type="pres">
      <dgm:prSet presAssocID="{19220A41-9A9D-426C-8E34-B5314B889D89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0A1BC409-3D0C-4BE5-BB89-4A1C3D8BBB54}" type="pres">
      <dgm:prSet presAssocID="{6D3DCD71-DEBA-4C78-A9BB-F3262C6A8361}" presName="node" presStyleLbl="node1" presStyleIdx="1" presStyleCnt="2" custScaleX="255031" custLinFactNeighborX="-506" custLinFactNeighborY="8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915521-5997-46C9-8B37-E426E21F1C8F}" srcId="{F46552E6-D090-47FC-8E35-8058DAE8F663}" destId="{6D3DCD71-DEBA-4C78-A9BB-F3262C6A8361}" srcOrd="1" destOrd="0" parTransId="{6866EB35-4F2A-42FB-A59C-471BEA11F4A0}" sibTransId="{E3439951-E3A5-46D8-9062-5E794611FEF6}"/>
    <dgm:cxn modelId="{BE9C9B3D-897E-4CAE-A237-91F833488E46}" type="presOf" srcId="{F46552E6-D090-47FC-8E35-8058DAE8F663}" destId="{19D8BBBB-93AE-4300-AFE7-221C7B299E6E}" srcOrd="0" destOrd="0" presId="urn:microsoft.com/office/officeart/2005/8/layout/process1"/>
    <dgm:cxn modelId="{0FCD9C09-96C4-4063-9E76-2C5DF6B62C4A}" type="presOf" srcId="{40D441F6-0C86-4F8B-AE3F-89709E6BF3B2}" destId="{313DD7E6-7A1B-4200-B512-D6F9372DE4A2}" srcOrd="0" destOrd="0" presId="urn:microsoft.com/office/officeart/2005/8/layout/process1"/>
    <dgm:cxn modelId="{7409E328-67DA-45C9-907A-E2C449A79804}" type="presOf" srcId="{19220A41-9A9D-426C-8E34-B5314B889D89}" destId="{3E114306-DAF6-4046-A043-13B52D77BF8E}" srcOrd="0" destOrd="0" presId="urn:microsoft.com/office/officeart/2005/8/layout/process1"/>
    <dgm:cxn modelId="{4652E1CF-5AE9-477B-8A6D-71C943410694}" type="presOf" srcId="{6D3DCD71-DEBA-4C78-A9BB-F3262C6A8361}" destId="{0A1BC409-3D0C-4BE5-BB89-4A1C3D8BBB54}" srcOrd="0" destOrd="0" presId="urn:microsoft.com/office/officeart/2005/8/layout/process1"/>
    <dgm:cxn modelId="{4C2D4E04-9976-405F-897A-23028263B0D5}" srcId="{F46552E6-D090-47FC-8E35-8058DAE8F663}" destId="{40D441F6-0C86-4F8B-AE3F-89709E6BF3B2}" srcOrd="0" destOrd="0" parTransId="{6B71655A-F38E-4852-9D23-EB1CA6772B93}" sibTransId="{19220A41-9A9D-426C-8E34-B5314B889D89}"/>
    <dgm:cxn modelId="{4C22FF6D-A1E0-4E51-BC94-1AD4461A645B}" type="presOf" srcId="{19220A41-9A9D-426C-8E34-B5314B889D89}" destId="{35D7D4AD-D5C6-4D5B-B365-82C241C32EF2}" srcOrd="1" destOrd="0" presId="urn:microsoft.com/office/officeart/2005/8/layout/process1"/>
    <dgm:cxn modelId="{1C1659A3-F0F7-4244-9D67-B4CBE65918CB}" type="presParOf" srcId="{19D8BBBB-93AE-4300-AFE7-221C7B299E6E}" destId="{313DD7E6-7A1B-4200-B512-D6F9372DE4A2}" srcOrd="0" destOrd="0" presId="urn:microsoft.com/office/officeart/2005/8/layout/process1"/>
    <dgm:cxn modelId="{8D2B6189-F674-4316-9ACE-5C9E87186DAA}" type="presParOf" srcId="{19D8BBBB-93AE-4300-AFE7-221C7B299E6E}" destId="{3E114306-DAF6-4046-A043-13B52D77BF8E}" srcOrd="1" destOrd="0" presId="urn:microsoft.com/office/officeart/2005/8/layout/process1"/>
    <dgm:cxn modelId="{B770310A-6B3A-4F9A-B83B-8D48692FF840}" type="presParOf" srcId="{3E114306-DAF6-4046-A043-13B52D77BF8E}" destId="{35D7D4AD-D5C6-4D5B-B365-82C241C32EF2}" srcOrd="0" destOrd="0" presId="urn:microsoft.com/office/officeart/2005/8/layout/process1"/>
    <dgm:cxn modelId="{2AF2F405-78E1-4006-8FF8-299D93B993E5}" type="presParOf" srcId="{19D8BBBB-93AE-4300-AFE7-221C7B299E6E}" destId="{0A1BC409-3D0C-4BE5-BB89-4A1C3D8BBB5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6552E6-D090-47FC-8E35-8058DAE8F663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9D8BBBB-93AE-4300-AFE7-221C7B299E6E}" type="pres">
      <dgm:prSet presAssocID="{F46552E6-D090-47FC-8E35-8058DAE8F6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BE9C9B3D-897E-4CAE-A237-91F833488E46}" type="presOf" srcId="{F46552E6-D090-47FC-8E35-8058DAE8F663}" destId="{19D8BBBB-93AE-4300-AFE7-221C7B299E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431A5-FD19-4D24-9F94-660242CADFBE}">
      <dsp:nvSpPr>
        <dsp:cNvPr id="0" name=""/>
        <dsp:cNvSpPr/>
      </dsp:nvSpPr>
      <dsp:spPr>
        <a:xfrm>
          <a:off x="799" y="0"/>
          <a:ext cx="2079723" cy="4278791"/>
        </a:xfrm>
        <a:prstGeom prst="roundRect">
          <a:avLst>
            <a:gd name="adj" fmla="val 10000"/>
          </a:avLst>
        </a:prstGeom>
        <a:solidFill>
          <a:srgbClr val="C2CB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Zahájení příjmů žádostí</a:t>
          </a:r>
        </a:p>
      </dsp:txBody>
      <dsp:txXfrm>
        <a:off x="799" y="0"/>
        <a:ext cx="2079723" cy="1283637"/>
      </dsp:txXfrm>
    </dsp:sp>
    <dsp:sp modelId="{0CC71B71-5281-45D2-9C6F-F622E344CBED}">
      <dsp:nvSpPr>
        <dsp:cNvPr id="0" name=""/>
        <dsp:cNvSpPr/>
      </dsp:nvSpPr>
      <dsp:spPr>
        <a:xfrm>
          <a:off x="208772" y="1284890"/>
          <a:ext cx="1663778" cy="1290113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rgbClr val="FFFFFF"/>
          </a:solidFill>
          <a:prstDash val="solid"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>
                  <a:lumMod val="50000"/>
                </a:schemeClr>
              </a:solidFill>
            </a:rPr>
            <a:t>28.2.2019</a:t>
          </a:r>
          <a:endParaRPr lang="cs-CZ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6558" y="1322676"/>
        <a:ext cx="1588206" cy="1214541"/>
      </dsp:txXfrm>
    </dsp:sp>
    <dsp:sp modelId="{49F24B84-D07F-4482-8C49-972738608D83}">
      <dsp:nvSpPr>
        <dsp:cNvPr id="0" name=""/>
        <dsp:cNvSpPr/>
      </dsp:nvSpPr>
      <dsp:spPr>
        <a:xfrm>
          <a:off x="208772" y="2773483"/>
          <a:ext cx="1663778" cy="1290113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38100" cap="flat" cmpd="sng" algn="ctr">
          <a:solidFill>
            <a:srgbClr val="FFFFFF"/>
          </a:solidFill>
          <a:prstDash val="solid"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chemeClr val="bg1">
                  <a:lumMod val="50000"/>
                </a:schemeClr>
              </a:solidFill>
            </a:rPr>
            <a:t>4:00 hod.</a:t>
          </a:r>
        </a:p>
      </dsp:txBody>
      <dsp:txXfrm>
        <a:off x="246558" y="2811269"/>
        <a:ext cx="1588206" cy="1214541"/>
      </dsp:txXfrm>
    </dsp:sp>
    <dsp:sp modelId="{8A862907-9304-4E05-A2A8-D46FE4253084}">
      <dsp:nvSpPr>
        <dsp:cNvPr id="0" name=""/>
        <dsp:cNvSpPr/>
      </dsp:nvSpPr>
      <dsp:spPr>
        <a:xfrm>
          <a:off x="2236502" y="0"/>
          <a:ext cx="2079723" cy="4278791"/>
        </a:xfrm>
        <a:prstGeom prst="roundRect">
          <a:avLst>
            <a:gd name="adj" fmla="val 10000"/>
          </a:avLst>
        </a:prstGeom>
        <a:solidFill>
          <a:srgbClr val="C2CB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Ukončení příjmu žádostí</a:t>
          </a:r>
        </a:p>
      </dsp:txBody>
      <dsp:txXfrm>
        <a:off x="2236502" y="0"/>
        <a:ext cx="2079723" cy="1283637"/>
      </dsp:txXfrm>
    </dsp:sp>
    <dsp:sp modelId="{17046EBE-1663-412B-8010-4F829FA67BF7}">
      <dsp:nvSpPr>
        <dsp:cNvPr id="0" name=""/>
        <dsp:cNvSpPr/>
      </dsp:nvSpPr>
      <dsp:spPr>
        <a:xfrm>
          <a:off x="2444474" y="1284890"/>
          <a:ext cx="1663778" cy="1290113"/>
        </a:xfrm>
        <a:prstGeom prst="roundRect">
          <a:avLst>
            <a:gd name="adj" fmla="val 10000"/>
          </a:avLst>
        </a:prstGeom>
        <a:solidFill>
          <a:srgbClr val="FF8265"/>
        </a:solidFill>
        <a:ln w="38100" cap="flat" cmpd="sng" algn="ctr">
          <a:solidFill>
            <a:srgbClr val="FFFFFF"/>
          </a:solidFill>
          <a:prstDash val="solid"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>
                  <a:lumMod val="50000"/>
                </a:schemeClr>
              </a:solidFill>
            </a:rPr>
            <a:t>30.4.2019</a:t>
          </a:r>
          <a:endParaRPr lang="cs-CZ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82260" y="1322676"/>
        <a:ext cx="1588206" cy="1214541"/>
      </dsp:txXfrm>
    </dsp:sp>
    <dsp:sp modelId="{B8B6EBF4-ED63-48F2-BEB2-15E825C5E891}">
      <dsp:nvSpPr>
        <dsp:cNvPr id="0" name=""/>
        <dsp:cNvSpPr/>
      </dsp:nvSpPr>
      <dsp:spPr>
        <a:xfrm>
          <a:off x="2444474" y="2773483"/>
          <a:ext cx="1663778" cy="1290113"/>
        </a:xfrm>
        <a:prstGeom prst="roundRect">
          <a:avLst>
            <a:gd name="adj" fmla="val 10000"/>
          </a:avLst>
        </a:prstGeom>
        <a:solidFill>
          <a:srgbClr val="FF8265"/>
        </a:solidFill>
        <a:ln w="38100" cap="flat" cmpd="sng" algn="ctr">
          <a:solidFill>
            <a:srgbClr val="FFFFFF"/>
          </a:solidFill>
          <a:prstDash val="solid"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chemeClr val="bg1">
                  <a:lumMod val="50000"/>
                </a:schemeClr>
              </a:solidFill>
            </a:rPr>
            <a:t>12:00 hod.</a:t>
          </a:r>
        </a:p>
      </dsp:txBody>
      <dsp:txXfrm>
        <a:off x="2482260" y="2811269"/>
        <a:ext cx="1588206" cy="1214541"/>
      </dsp:txXfrm>
    </dsp:sp>
    <dsp:sp modelId="{9BA0D917-29AD-45A4-98F9-A32827B4B1D8}">
      <dsp:nvSpPr>
        <dsp:cNvPr id="0" name=""/>
        <dsp:cNvSpPr/>
      </dsp:nvSpPr>
      <dsp:spPr>
        <a:xfrm>
          <a:off x="4472204" y="0"/>
          <a:ext cx="2079723" cy="4278791"/>
        </a:xfrm>
        <a:prstGeom prst="roundRect">
          <a:avLst>
            <a:gd name="adj" fmla="val 10000"/>
          </a:avLst>
        </a:prstGeom>
        <a:solidFill>
          <a:srgbClr val="C2CB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/>
            <a:t>Délka trvání projektu</a:t>
          </a:r>
        </a:p>
      </dsp:txBody>
      <dsp:txXfrm>
        <a:off x="4472204" y="0"/>
        <a:ext cx="2079723" cy="1283637"/>
      </dsp:txXfrm>
    </dsp:sp>
    <dsp:sp modelId="{8B371D98-8533-431C-8955-7FAE596BD3D5}">
      <dsp:nvSpPr>
        <dsp:cNvPr id="0" name=""/>
        <dsp:cNvSpPr/>
      </dsp:nvSpPr>
      <dsp:spPr>
        <a:xfrm>
          <a:off x="4680177" y="1284890"/>
          <a:ext cx="1663778" cy="129011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rgbClr val="FFFFFF"/>
          </a:solidFill>
          <a:prstDash val="solid"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chemeClr val="bg1">
                  <a:lumMod val="50000"/>
                </a:schemeClr>
              </a:solidFill>
            </a:rPr>
            <a:t>36 měsíců</a:t>
          </a:r>
        </a:p>
      </dsp:txBody>
      <dsp:txXfrm>
        <a:off x="4717963" y="1322676"/>
        <a:ext cx="1588206" cy="1214541"/>
      </dsp:txXfrm>
    </dsp:sp>
    <dsp:sp modelId="{AD4C46D4-FF5F-4599-BB8B-0D122FE2AD8E}">
      <dsp:nvSpPr>
        <dsp:cNvPr id="0" name=""/>
        <dsp:cNvSpPr/>
      </dsp:nvSpPr>
      <dsp:spPr>
        <a:xfrm>
          <a:off x="4680177" y="2773483"/>
          <a:ext cx="1663778" cy="129011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rgbClr val="FFFFFF"/>
          </a:solidFill>
          <a:prstDash val="solid"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>
                  <a:lumMod val="50000"/>
                </a:schemeClr>
              </a:solidFill>
            </a:rPr>
            <a:t>31.12.2022</a:t>
          </a:r>
          <a:endParaRPr lang="cs-CZ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717963" y="2811269"/>
        <a:ext cx="1588206" cy="121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DD7E6-7A1B-4200-B512-D6F9372DE4A2}">
      <dsp:nvSpPr>
        <dsp:cNvPr id="0" name=""/>
        <dsp:cNvSpPr/>
      </dsp:nvSpPr>
      <dsp:spPr>
        <a:xfrm>
          <a:off x="6038" y="1125918"/>
          <a:ext cx="2607884" cy="813591"/>
        </a:xfrm>
        <a:prstGeom prst="roundRect">
          <a:avLst>
            <a:gd name="adj" fmla="val 10000"/>
          </a:avLst>
        </a:prstGeom>
        <a:solidFill>
          <a:srgbClr val="C2CB7A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>
              <a:solidFill>
                <a:schemeClr val="tx1">
                  <a:lumMod val="95000"/>
                  <a:lumOff val="5000"/>
                </a:schemeClr>
              </a:solidFill>
            </a:rPr>
            <a:t>Alokace výzvy</a:t>
          </a:r>
        </a:p>
      </dsp:txBody>
      <dsp:txXfrm>
        <a:off x="29867" y="1149747"/>
        <a:ext cx="2560226" cy="765933"/>
      </dsp:txXfrm>
    </dsp:sp>
    <dsp:sp modelId="{3E114306-DAF6-4046-A043-13B52D77BF8E}">
      <dsp:nvSpPr>
        <dsp:cNvPr id="0" name=""/>
        <dsp:cNvSpPr/>
      </dsp:nvSpPr>
      <dsp:spPr>
        <a:xfrm rot="6707">
          <a:off x="2751405" y="1364465"/>
          <a:ext cx="291462" cy="3426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751405" y="1432918"/>
        <a:ext cx="204023" cy="205614"/>
      </dsp:txXfrm>
    </dsp:sp>
    <dsp:sp modelId="{0A1BC409-3D0C-4BE5-BB89-4A1C3D8BBB54}">
      <dsp:nvSpPr>
        <dsp:cNvPr id="0" name=""/>
        <dsp:cNvSpPr/>
      </dsp:nvSpPr>
      <dsp:spPr>
        <a:xfrm>
          <a:off x="3163852" y="1124819"/>
          <a:ext cx="3524055" cy="82989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solidFill>
                <a:schemeClr val="tx2">
                  <a:lumMod val="75000"/>
                </a:schemeClr>
              </a:solidFill>
            </a:rPr>
            <a:t>3 036 </a:t>
          </a:r>
          <a:r>
            <a:rPr lang="cs-CZ" sz="3600" kern="1200" dirty="0">
              <a:solidFill>
                <a:schemeClr val="tx2">
                  <a:lumMod val="75000"/>
                </a:schemeClr>
              </a:solidFill>
            </a:rPr>
            <a:t>000,- Kč</a:t>
          </a:r>
        </a:p>
      </dsp:txBody>
      <dsp:txXfrm>
        <a:off x="3188159" y="1149126"/>
        <a:ext cx="3475441" cy="781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DD7E6-7A1B-4200-B512-D6F9372DE4A2}">
      <dsp:nvSpPr>
        <dsp:cNvPr id="0" name=""/>
        <dsp:cNvSpPr/>
      </dsp:nvSpPr>
      <dsp:spPr>
        <a:xfrm>
          <a:off x="6038" y="1125918"/>
          <a:ext cx="2607884" cy="813591"/>
        </a:xfrm>
        <a:prstGeom prst="roundRect">
          <a:avLst>
            <a:gd name="adj" fmla="val 10000"/>
          </a:avLst>
        </a:prstGeom>
        <a:solidFill>
          <a:srgbClr val="C2CB7A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Max. CZV</a:t>
          </a:r>
        </a:p>
      </dsp:txBody>
      <dsp:txXfrm>
        <a:off x="29867" y="1149747"/>
        <a:ext cx="2560226" cy="765933"/>
      </dsp:txXfrm>
    </dsp:sp>
    <dsp:sp modelId="{3E114306-DAF6-4046-A043-13B52D77BF8E}">
      <dsp:nvSpPr>
        <dsp:cNvPr id="0" name=""/>
        <dsp:cNvSpPr/>
      </dsp:nvSpPr>
      <dsp:spPr>
        <a:xfrm rot="6707">
          <a:off x="2751405" y="1364465"/>
          <a:ext cx="291462" cy="3426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751405" y="1432918"/>
        <a:ext cx="204023" cy="205614"/>
      </dsp:txXfrm>
    </dsp:sp>
    <dsp:sp modelId="{0A1BC409-3D0C-4BE5-BB89-4A1C3D8BBB54}">
      <dsp:nvSpPr>
        <dsp:cNvPr id="0" name=""/>
        <dsp:cNvSpPr/>
      </dsp:nvSpPr>
      <dsp:spPr>
        <a:xfrm>
          <a:off x="3163852" y="1124819"/>
          <a:ext cx="3524055" cy="8298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solidFill>
                <a:schemeClr val="tx2">
                  <a:lumMod val="75000"/>
                </a:schemeClr>
              </a:solidFill>
            </a:rPr>
            <a:t>3 036 </a:t>
          </a:r>
          <a:r>
            <a:rPr lang="cs-CZ" sz="3600" kern="1200" dirty="0">
              <a:solidFill>
                <a:schemeClr val="tx2">
                  <a:lumMod val="75000"/>
                </a:schemeClr>
              </a:solidFill>
            </a:rPr>
            <a:t>000,- Kč</a:t>
          </a:r>
        </a:p>
      </dsp:txBody>
      <dsp:txXfrm>
        <a:off x="3188159" y="1149126"/>
        <a:ext cx="3475441" cy="781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DD7E6-7A1B-4200-B512-D6F9372DE4A2}">
      <dsp:nvSpPr>
        <dsp:cNvPr id="0" name=""/>
        <dsp:cNvSpPr/>
      </dsp:nvSpPr>
      <dsp:spPr>
        <a:xfrm>
          <a:off x="6038" y="1125918"/>
          <a:ext cx="2607884" cy="813591"/>
        </a:xfrm>
        <a:prstGeom prst="roundRect">
          <a:avLst>
            <a:gd name="adj" fmla="val 10000"/>
          </a:avLst>
        </a:prstGeom>
        <a:solidFill>
          <a:srgbClr val="C2CB7A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Min. CZV</a:t>
          </a:r>
        </a:p>
      </dsp:txBody>
      <dsp:txXfrm>
        <a:off x="29867" y="1149747"/>
        <a:ext cx="2560226" cy="765933"/>
      </dsp:txXfrm>
    </dsp:sp>
    <dsp:sp modelId="{3E114306-DAF6-4046-A043-13B52D77BF8E}">
      <dsp:nvSpPr>
        <dsp:cNvPr id="0" name=""/>
        <dsp:cNvSpPr/>
      </dsp:nvSpPr>
      <dsp:spPr>
        <a:xfrm rot="6707">
          <a:off x="2751405" y="1364465"/>
          <a:ext cx="291462" cy="3426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751405" y="1432918"/>
        <a:ext cx="204023" cy="205614"/>
      </dsp:txXfrm>
    </dsp:sp>
    <dsp:sp modelId="{0A1BC409-3D0C-4BE5-BB89-4A1C3D8BBB54}">
      <dsp:nvSpPr>
        <dsp:cNvPr id="0" name=""/>
        <dsp:cNvSpPr/>
      </dsp:nvSpPr>
      <dsp:spPr>
        <a:xfrm>
          <a:off x="3163852" y="1124819"/>
          <a:ext cx="3524055" cy="8298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>
              <a:solidFill>
                <a:schemeClr val="tx2">
                  <a:lumMod val="75000"/>
                </a:schemeClr>
              </a:solidFill>
            </a:rPr>
            <a:t>400 000,- Kč</a:t>
          </a:r>
        </a:p>
      </dsp:txBody>
      <dsp:txXfrm>
        <a:off x="3188159" y="1149126"/>
        <a:ext cx="3475441" cy="781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DD7E6-7A1B-4200-B512-D6F9372DE4A2}">
      <dsp:nvSpPr>
        <dsp:cNvPr id="0" name=""/>
        <dsp:cNvSpPr/>
      </dsp:nvSpPr>
      <dsp:spPr>
        <a:xfrm>
          <a:off x="6038" y="1125918"/>
          <a:ext cx="2607884" cy="813591"/>
        </a:xfrm>
        <a:prstGeom prst="roundRect">
          <a:avLst>
            <a:gd name="adj" fmla="val 10000"/>
          </a:avLst>
        </a:prstGeom>
        <a:solidFill>
          <a:srgbClr val="C2CB7A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Financování</a:t>
          </a:r>
        </a:p>
      </dsp:txBody>
      <dsp:txXfrm>
        <a:off x="29867" y="1149747"/>
        <a:ext cx="2560226" cy="765933"/>
      </dsp:txXfrm>
    </dsp:sp>
    <dsp:sp modelId="{3E114306-DAF6-4046-A043-13B52D77BF8E}">
      <dsp:nvSpPr>
        <dsp:cNvPr id="0" name=""/>
        <dsp:cNvSpPr/>
      </dsp:nvSpPr>
      <dsp:spPr>
        <a:xfrm rot="6707">
          <a:off x="2751405" y="1364465"/>
          <a:ext cx="291462" cy="3426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751405" y="1432918"/>
        <a:ext cx="204023" cy="205614"/>
      </dsp:txXfrm>
    </dsp:sp>
    <dsp:sp modelId="{0A1BC409-3D0C-4BE5-BB89-4A1C3D8BBB54}">
      <dsp:nvSpPr>
        <dsp:cNvPr id="0" name=""/>
        <dsp:cNvSpPr/>
      </dsp:nvSpPr>
      <dsp:spPr>
        <a:xfrm>
          <a:off x="3163852" y="1124819"/>
          <a:ext cx="3524055" cy="8298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>
              <a:solidFill>
                <a:schemeClr val="tx2">
                  <a:lumMod val="75000"/>
                </a:schemeClr>
              </a:solidFill>
            </a:rPr>
            <a:t>ex ante / ex post</a:t>
          </a:r>
        </a:p>
      </dsp:txBody>
      <dsp:txXfrm>
        <a:off x="3188159" y="1149126"/>
        <a:ext cx="3475441" cy="781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8830" cy="4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2"/>
            <a:ext cx="2918830" cy="4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22"/>
            <a:ext cx="2918830" cy="4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22"/>
            <a:ext cx="2918830" cy="49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BC685D-C101-4A68-8D88-ACF2344482C7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0" cy="4929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29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08B1-34C7-4239-A842-82BADDC87E89}" type="datetimeFigureOut">
              <a:rPr lang="cs-CZ" smtClean="0"/>
              <a:pPr/>
              <a:t>20.02.2019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662"/>
            <a:ext cx="5388610" cy="444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700"/>
            <a:ext cx="2918830" cy="4929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700"/>
            <a:ext cx="2918830" cy="4929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55BBD-769E-4938-974C-51B1D6F45E1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55BBD-769E-4938-974C-51B1D6F45E10}" type="slidenum">
              <a:rPr lang="cs-CZ" smtClean="0"/>
              <a:pPr/>
              <a:t>31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1C-4E52-4ADC-9DE4-68CAA8F6BBA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3049-153F-490A-9D9A-7F7CE81E38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7DD6-F5F9-468B-ABC5-FAFD53B309E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1146-6200-43B0-9A8F-6D7F4700FDD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5B53-1845-47E5-875A-2F6E97668F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5AC3-EB39-4D74-A951-6B872A62B6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20B1-D01E-4966-BC1A-F7B2F1F8F4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4EB8-099E-4B5D-93A8-BB23C4EF1AE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90D3-7695-425D-8DE8-4DD7A60939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A785-AAB5-4E0A-82E2-EFAE5E8390F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7F75BD8D-9DFC-4BA4-A18A-C2927943FB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ED029-A37B-4807-AC55-0F51B0AFB72B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sfcr.cz/pravidla-pro-zadatele-a-prijemce-opz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sfcr.cz/pravidla-pro-zadatele-a-prijemce-op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tejnskomas.cz/?page=strategie-mas-20142020" TargetMode="External"/><Relationship Id="rId2" Type="http://schemas.openxmlformats.org/officeDocument/2006/relationships/hyperlink" Target="https://www.esfcr.cz/file/90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5.jpe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S-Karlštejnsko o.s\Desktop\Výstři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901" y="2996952"/>
            <a:ext cx="7248195" cy="3715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MAS-karlstejnsko_logo">
            <a:extLst>
              <a:ext uri="{FF2B5EF4-FFF2-40B4-BE49-F238E27FC236}">
                <a16:creationId xmlns:a16="http://schemas.microsoft.com/office/drawing/2014/main" id="{E0CA8118-2826-402C-809D-8BCDE59E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00" y="1052736"/>
            <a:ext cx="7248195" cy="185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Příklady podporovaných aktivit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04" y="2348880"/>
            <a:ext cx="8915400" cy="299973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200" b="1" dirty="0"/>
              <a:t>Podpora udržitelnosti cílových skupin na trhu práce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Vytváření podmínek pro snazší uplatnění cílových skupin na trhu práce prostřednictvím flexibilních forem zaměstnávání 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F</a:t>
            </a:r>
            <a: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lexibilní </a:t>
            </a: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formy </a:t>
            </a:r>
            <a: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zaměstnání, např. </a:t>
            </a: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zkrácený úvazek, rotace </a:t>
            </a:r>
            <a: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na </a:t>
            </a: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pracovním místě, sdílení pracovního místa, práce na dálku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Poradenství a rekvalifikace pro zaměstnance ve výpovědi </a:t>
            </a:r>
          </a:p>
          <a:p>
            <a:pPr lvl="0">
              <a:buClr>
                <a:srgbClr val="2A541B"/>
              </a:buClr>
              <a:buFont typeface="Wingdings" panose="05000000000000000000" pitchFamily="2" charset="2"/>
              <a:buChar char="Ø"/>
            </a:pPr>
            <a:endParaRPr lang="cs-CZ" sz="1500" dirty="0">
              <a:solidFill>
                <a:prstClr val="black"/>
              </a:solidFill>
            </a:endParaRPr>
          </a:p>
          <a:p>
            <a:pPr marL="393192" lvl="1" indent="0" algn="just">
              <a:buClr>
                <a:srgbClr val="FFC000"/>
              </a:buClr>
              <a:buNone/>
            </a:pPr>
            <a:endParaRPr lang="cs-CZ" sz="1500" b="1" dirty="0">
              <a:solidFill>
                <a:prstClr val="black"/>
              </a:solidFill>
            </a:endParaRPr>
          </a:p>
          <a:p>
            <a:pPr marL="393192" lvl="1" indent="0" algn="just">
              <a:buClr>
                <a:srgbClr val="FFC000"/>
              </a:buClr>
              <a:buNone/>
            </a:pPr>
            <a:endParaRPr lang="cs-CZ" sz="1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63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Příklady podporovaných aktivit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628800"/>
            <a:ext cx="8915400" cy="424847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2A541B"/>
              </a:buClr>
              <a:buFont typeface="Wingdings" panose="05000000000000000000" pitchFamily="2" charset="2"/>
              <a:buChar char="Ø"/>
            </a:pPr>
            <a:endParaRPr lang="cs-CZ" sz="15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2200" b="1" dirty="0"/>
              <a:t>Podpora postupného zaměstnávání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Aktivity umožňující za pomoci doprovodných opatření podle individuálních potřeb </a:t>
            </a:r>
            <a: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postupné </a:t>
            </a: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zapojování dlouhodobě nezaměstnaných osob a osob s minimálními pracovními zkušenostmi na trh práce, získávání pracovních návyků </a:t>
            </a:r>
            <a: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 zkušeností</a:t>
            </a:r>
            <a:endParaRPr lang="cs-CZ" sz="2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Zvyšování motivace zaměstnavatelů k vytváření udržitelných pracovních míst, pracovní místa </a:t>
            </a:r>
            <a:r>
              <a:rPr lang="cs-CZ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ve </a:t>
            </a: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prospěch obcí a veřejně prospěšných institucí, pracovní místa u soukromých zaměstnavatelů, krátkodobé pracovní příležitosti, sezónní pracovní místa, pracovní trénink, placené odborné praxe a stáže, </a:t>
            </a:r>
            <a:r>
              <a:rPr lang="cs-CZ" sz="2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mentoring</a:t>
            </a:r>
            <a:r>
              <a:rPr lang="cs-CZ" sz="2200" dirty="0">
                <a:solidFill>
                  <a:prstClr val="black"/>
                </a:solidFill>
                <a:cs typeface="Times New Roman" panose="02020603050405020304" pitchFamily="18" charset="0"/>
              </a:rPr>
              <a:t> apod.</a:t>
            </a:r>
          </a:p>
          <a:p>
            <a:pPr marL="393192" lvl="1" indent="0" algn="just">
              <a:buClr>
                <a:srgbClr val="FFC000"/>
              </a:buClr>
              <a:buNone/>
            </a:pPr>
            <a:endParaRPr lang="cs-CZ" sz="1500" b="1" dirty="0">
              <a:solidFill>
                <a:prstClr val="black"/>
              </a:solidFill>
            </a:endParaRPr>
          </a:p>
          <a:p>
            <a:pPr marL="393192" lvl="1" indent="0" algn="just">
              <a:buClr>
                <a:srgbClr val="FFC000"/>
              </a:buClr>
              <a:buNone/>
            </a:pPr>
            <a:endParaRPr lang="cs-CZ" sz="1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73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Doporučení k podpoře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zaměstnanosti:</a:t>
            </a:r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b="1" dirty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844824"/>
            <a:ext cx="8915400" cy="33597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</a:rPr>
              <a:t>Doporučujeme </a:t>
            </a:r>
            <a:r>
              <a:rPr lang="cs-CZ" b="1" dirty="0" smtClean="0">
                <a:solidFill>
                  <a:srgbClr val="0070C0"/>
                </a:solidFill>
              </a:rPr>
              <a:t>žadatelům vždy předem konzultovat projektové záměry v oblasti zaměstnanosti s územně příslušnými kontaktními pracovišti ÚP ČR!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1371600" lvl="3" indent="-457200">
              <a:buFont typeface="+mj-lt"/>
              <a:buAutoNum type="alphaLcParenR" startAt="2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96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Věcná způsobilost výdajů 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2" y="1692834"/>
            <a:ext cx="8915400" cy="4605144"/>
          </a:xfrm>
        </p:spPr>
        <p:txBody>
          <a:bodyPr>
            <a:normAutofit/>
          </a:bodyPr>
          <a:lstStyle/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Kategorie výdajů  			způsobilé</a:t>
            </a:r>
          </a:p>
          <a:p>
            <a:pPr marL="2286000" lvl="8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286000" lvl="8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nezpůsobilé</a:t>
            </a:r>
          </a:p>
          <a:p>
            <a:pPr marL="2286000" lvl="8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286000" lvl="8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286000" lvl="8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Specifické části pravidel pro žadatele a příjemce v rámci Operačního programu zaměstnanost pro projekty se skutečně vzniklými výdaji a případně také s nepřímými náklady.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695931" y="29560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695931" y="2218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42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Věcná způsobilost výdajů 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79" y="1556792"/>
            <a:ext cx="8915400" cy="48211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8000" dirty="0">
                <a:latin typeface="Times New Roman" pitchFamily="18" charset="0"/>
                <a:cs typeface="Times New Roman" pitchFamily="18" charset="0"/>
              </a:rPr>
              <a:t>Způsobilý výdaj:</a:t>
            </a:r>
          </a:p>
          <a:p>
            <a:pPr marL="0" indent="0">
              <a:buNone/>
            </a:pPr>
            <a:endParaRPr lang="cs-CZ" sz="5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je v </a:t>
            </a:r>
            <a:r>
              <a:rPr lang="cs-CZ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souladu s právními předpisy </a:t>
            </a: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(tj. zejména legislativou EU a ČR),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je v </a:t>
            </a:r>
            <a:r>
              <a:rPr lang="cs-CZ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souladu s pravidly programu </a:t>
            </a: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a s podmínkami poskytnutí podpory,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přiměřený</a:t>
            </a: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 (viz kapitola 6.1 Specifické části pravidel pro žadatele </a:t>
            </a:r>
            <a:br>
              <a:rPr lang="cs-CZ" sz="7400" dirty="0">
                <a:latin typeface="Times New Roman" pitchFamily="18" charset="0"/>
                <a:cs typeface="Times New Roman" pitchFamily="18" charset="0"/>
              </a:rPr>
            </a:b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a příjemce),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vzniknul v době realizace projektu </a:t>
            </a: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a byl uhrazen do okamžiku ukončení administrace závěrečné zprávy o realizaci projektu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váže se na aktivity projektu</a:t>
            </a: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, které jsou územně způsobilé,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je řádně </a:t>
            </a:r>
            <a:r>
              <a:rPr lang="cs-CZ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identifikovatelný</a:t>
            </a: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prokazatelný</a:t>
            </a: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7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doložitelný</a:t>
            </a: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 (viz kap. 6.4.16 Specifické části pravidel pro žadatele a příjemce)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>
                <a:latin typeface="Times New Roman" pitchFamily="18" charset="0"/>
                <a:cs typeface="Times New Roman" pitchFamily="18" charset="0"/>
              </a:rPr>
              <a:t>je nezbytný pro dosažení cílů projektu.</a:t>
            </a:r>
          </a:p>
          <a:p>
            <a:pPr marL="0" indent="0">
              <a:buNone/>
            </a:pPr>
            <a:endParaRPr lang="cs-CZ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55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02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Věcná způsobilost výdajů 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3" y="1440160"/>
            <a:ext cx="8915400" cy="48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 Celkové způsobilé výdaje (CZV)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Přímé náklady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Osobní náklady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(sociální pracovníci, osoby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pracující přímo v CS, pracující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DPČ/DPP)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Cestovné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Zařízení, vybavení a spotřební materiál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Odpisy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Nákup služeb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Drobné stavební úpravy (do 40 tis. Kč)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Přímá podpora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Daň z přidané hodnoty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Finanční výdaje, správní a jiné poplatky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Věcné příspěvky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Nepřímé náklady </a:t>
            </a:r>
            <a:r>
              <a:rPr lang="cs-CZ" sz="2100" dirty="0">
                <a:latin typeface="Times New Roman" pitchFamily="18" charset="0"/>
                <a:cs typeface="Times New Roman" pitchFamily="18" charset="0"/>
              </a:rPr>
              <a:t>(administrativní tým – projektový manažer, finanční manažer …)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Maximální výše CZV projektu: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3 036 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000,- CZK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6165304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61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Věcná způsobilost výdajů 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3" y="1700808"/>
            <a:ext cx="8915400" cy="460851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Osobní náklady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PS, DPČ, DPP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musí být uzavřeny v souladu se zákoníkem práce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Mzdové náklady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 hrubá mzda / plat nebo odměna (DPČ, DPP, OSVČ)+ odvody zaměstnavatele na SP a ZP a další poplatky spojené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zaměstnancem hrazené zaměstnavatelem povinně na základě právních předpisů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Náhrady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za dovolenou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(dle typu zaměstnavatele, viz § 213 zákona č. 262/2006 Sb., zákoník práce)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v případě překážek v práci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(v souladu se zákoníkem práce)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za dny dočasné pracovní neschopnosti nebo karantény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(jejich poměrná část).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8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Věcná způsobilost výdajů 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3" y="2492896"/>
            <a:ext cx="8915400" cy="381642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Osobní náklady</a:t>
            </a:r>
          </a:p>
          <a:p>
            <a:pPr marL="393192" lvl="1" indent="0">
              <a:buNone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Výše úvazku = maximálně 1,0 (součet veškerých úvazků zaměstnance u všech subjektů zapojených do projektu – příjemce </a:t>
            </a:r>
            <a:r>
              <a:rPr lang="cs-CZ" b="1" dirty="0" smtClean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partneři), a to po celou dobu zapojení daného pracovníka </a:t>
            </a:r>
            <a:r>
              <a:rPr lang="cs-CZ" b="1" dirty="0" smtClean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b="1" dirty="0">
                <a:solidFill>
                  <a:srgbClr val="001800"/>
                </a:solidFill>
                <a:latin typeface="Times New Roman" pitchFamily="18" charset="0"/>
                <a:cs typeface="Times New Roman" pitchFamily="18" charset="0"/>
              </a:rPr>
              <a:t>realizace projektu.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21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Věcná způsobilost výdajů 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3" y="2132856"/>
            <a:ext cx="8915400" cy="417646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Nepřímé náklady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Maximálně 25% přímých způsobilých nákladů projektu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administrativa, řízení projektu, účetnictví, personalistika, komunikační 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informační opatření, občerstvení a stravování, podpůrné procesy </a:t>
            </a: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provoz projektu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cestovní náhrady spojené s pracovními cestami RT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spotřební materiál, zařízení a vybavení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prostory pro realizaci projektu (nájemné, vodné, stočné, energie …</a:t>
            </a:r>
          </a:p>
          <a:p>
            <a:pPr lvl="3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ostatní provozní výdaje (internet, poštovné, telefon …)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1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10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Věcná způsobilost výdajů 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3" y="1772816"/>
            <a:ext cx="8915400" cy="417646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Nepřímé náklady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 projekty, u nichž podstatná většina nákladů vznikne formou nákupu služeb od externích dodavatelů, jsou způsobilá procenta nepřímých nákladů snížena.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Podíly pro nepřímé náklady jsou sníženy pro projekty s objemem nákupu služeb v těchto intencích:</a:t>
            </a:r>
          </a:p>
          <a:p>
            <a:pPr marL="667512" lvl="2" indent="0"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1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13644"/>
              </p:ext>
            </p:extLst>
          </p:nvPr>
        </p:nvGraphicFramePr>
        <p:xfrm>
          <a:off x="1424608" y="4005064"/>
          <a:ext cx="748883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Podíl nákupu služeb na celkových přímých způsobilých nákladech projektu 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Snížení podílu nepřímých nákladů oproti výše uvedenému procentu (25%) </a:t>
                      </a:r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 60 % včetně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25 %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Více než 60 % a méně než 90 %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Snížení na 3/5 (60 %) základního podílu na 15 %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90 % a výše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Snížení na 1/5 (20 %) základního podílu, tj. 5 %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09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Výzva č. </a:t>
            </a:r>
            <a:r>
              <a:rPr lang="cs-CZ" dirty="0"/>
              <a:t>1</a:t>
            </a:r>
            <a:r>
              <a:rPr lang="pt-BR" dirty="0" smtClean="0"/>
              <a:t>/1</a:t>
            </a:r>
            <a:r>
              <a:rPr lang="cs-CZ" dirty="0" smtClean="0"/>
              <a:t>9</a:t>
            </a:r>
            <a:r>
              <a:rPr lang="pt-BR" dirty="0" smtClean="0"/>
              <a:t>_OPZ_MAS Karl_0</a:t>
            </a:r>
            <a:r>
              <a:rPr lang="cs-CZ" dirty="0"/>
              <a:t>2</a:t>
            </a:r>
            <a:r>
              <a:rPr lang="pt-BR" dirty="0" smtClean="0"/>
              <a:t> </a:t>
            </a:r>
            <a:r>
              <a:rPr lang="cs-CZ" dirty="0" smtClean="0"/>
              <a:t>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3200" dirty="0" smtClean="0"/>
          </a:p>
          <a:p>
            <a:pPr marL="0" indent="0" algn="ctr">
              <a:buNone/>
            </a:pPr>
            <a:r>
              <a:rPr lang="cs-CZ" sz="3200" dirty="0" smtClean="0"/>
              <a:t>Seminář pro žadatele a příjemce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800" dirty="0" smtClean="0"/>
              <a:t>MAS Karlštejnsko</a:t>
            </a:r>
          </a:p>
          <a:p>
            <a:pPr marL="0" indent="0" algn="ctr">
              <a:buNone/>
            </a:pPr>
            <a:r>
              <a:rPr lang="cs-CZ" sz="1800" dirty="0" smtClean="0"/>
              <a:t>21. 2. 2019</a:t>
            </a:r>
          </a:p>
          <a:p>
            <a:pPr marL="0" indent="0" algn="ctr">
              <a:buNone/>
            </a:pPr>
            <a:r>
              <a:rPr lang="cs-CZ" sz="1800" dirty="0" smtClean="0"/>
              <a:t>Jitka Hučínová</a:t>
            </a:r>
          </a:p>
          <a:p>
            <a:pPr marL="0" indent="0" algn="ctr">
              <a:buNone/>
            </a:pPr>
            <a:r>
              <a:rPr lang="cs-CZ" sz="1800" dirty="0" smtClean="0"/>
              <a:t>Ing. Aneta Hučínová</a:t>
            </a:r>
            <a:endParaRPr lang="cs-CZ" sz="1800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41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</a:rPr>
              <a:t>Míra podpory – rozpad zdrojů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544" y="2708920"/>
            <a:ext cx="89154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12860"/>
              </p:ext>
            </p:extLst>
          </p:nvPr>
        </p:nvGraphicFramePr>
        <p:xfrm>
          <a:off x="1100572" y="1440160"/>
          <a:ext cx="770485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100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příjemce dle pravidel spolufinancování </a:t>
                      </a:r>
                      <a:endParaRPr lang="cs-CZ" sz="10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Evropský podíl</a:t>
                      </a:r>
                      <a:endParaRPr lang="cs-CZ" sz="10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Příjemce </a:t>
                      </a:r>
                      <a:endParaRPr lang="cs-CZ" sz="10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Státní rozpočet </a:t>
                      </a:r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715">
                <a:tc>
                  <a:txBody>
                    <a:bodyPr/>
                    <a:lstStyle/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Školy a školská zařízení zřizovaná ministerstvy dle školského zákona (č. 561/2004 Sb.)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cs-CZ" sz="1200" b="0" i="0" u="none" strike="noStrike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85 %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523">
                <a:tc>
                  <a:txBody>
                    <a:bodyPr/>
                    <a:lstStyle/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Obce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Příspěvkové organizace zřizované kraji a obcemi (s výjimkou škol a školských zařízení)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Dobrovolné svazky obcí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44">
                <a:tc>
                  <a:txBody>
                    <a:bodyPr/>
                    <a:lstStyle/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Právnické osoby vykonávající činnost škol a školských zařízení (zapsané ve školském rejstříku)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7176">
                <a:tc>
                  <a:txBody>
                    <a:bodyPr/>
                    <a:lstStyle/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Soukromoprávní subjekty vykonávající veřejně prospěšnou činnost: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Obecně prospěšné společnosti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Spolky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Ústavy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Církve a náboženské společnosti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Nadace a nadační fondy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Místní akční skupiny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Hospodářská komora, Agrární komora </a:t>
                      </a:r>
                    </a:p>
                    <a:p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Svazy, asociace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036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</a:rPr>
              <a:t>Míra podpory – rozpad zdrojů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544" y="2708920"/>
            <a:ext cx="89154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84047"/>
              </p:ext>
            </p:extLst>
          </p:nvPr>
        </p:nvGraphicFramePr>
        <p:xfrm>
          <a:off x="992560" y="1700808"/>
          <a:ext cx="7704856" cy="403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100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příjemce dle pravidel spolufinancování </a:t>
                      </a:r>
                      <a:endParaRPr lang="cs-CZ" sz="10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Evropský podíl</a:t>
                      </a:r>
                      <a:endParaRPr lang="cs-CZ" sz="10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Příjemce </a:t>
                      </a:r>
                      <a:endParaRPr lang="cs-CZ" sz="10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Státní rozpočet </a:t>
                      </a:r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717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subjekty neobsažené ve výše uvedených kategoriích: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Obchodní společnosti: 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veřejná obchodní společnost 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komanditní společnost 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společnost s ručením omezeným 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akciová společnost 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evropská společnost  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evropské hospodářské zájmové sdružení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Státní podniky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Družstva: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družstvo 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sociální družstvo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evropská družstevní společnost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OSVČ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Profesní komory</a:t>
                      </a:r>
                      <a:endParaRPr lang="cs-CZ" sz="100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79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Vymezení oprávněných partnerů</a:t>
            </a:r>
            <a:br>
              <a:rPr lang="cs-CZ" sz="3600" b="1" dirty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81398"/>
            <a:ext cx="8915400" cy="438912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514350" indent="-514350" algn="just">
              <a:buFont typeface="+mj-lt"/>
              <a:buAutoNum type="arabicPeriod"/>
            </a:pPr>
            <a:r>
              <a:rPr lang="cs-CZ" b="1" dirty="0"/>
              <a:t>Partneři s finančním příspěvkem</a:t>
            </a:r>
          </a:p>
          <a:p>
            <a:pPr marL="880110" lvl="1" indent="-514350" algn="just"/>
            <a:r>
              <a:rPr lang="cs-CZ" dirty="0"/>
              <a:t>Pouze osoba, která nepatří mezi subjekty, které se nemohou výzvy účastnit z důvodů insolvence, pokut, dluhu</a:t>
            </a:r>
          </a:p>
          <a:p>
            <a:pPr marL="365760" lvl="1" indent="0" algn="just">
              <a:buNone/>
            </a:pPr>
            <a:endParaRPr lang="cs-CZ" dirty="0"/>
          </a:p>
          <a:p>
            <a:pPr marL="514350" indent="-514350" algn="just">
              <a:buFont typeface="+mj-lt"/>
              <a:buAutoNum type="arabicPeriod"/>
            </a:pPr>
            <a:r>
              <a:rPr lang="cs-CZ" b="1" dirty="0"/>
              <a:t>Partneři bez finančního příspěvku</a:t>
            </a:r>
          </a:p>
          <a:p>
            <a:pPr marL="880110" lvl="1" indent="-514350" algn="just"/>
            <a:r>
              <a:rPr lang="cs-CZ" dirty="0"/>
              <a:t>Právní forma není omezena</a:t>
            </a:r>
          </a:p>
          <a:p>
            <a:pPr marL="880110" lvl="1" indent="-514350" algn="just"/>
            <a:r>
              <a:rPr lang="cs-CZ" dirty="0"/>
              <a:t>Partner se podílí na realizaci věcných aktivit projektu a není mu poskytován žádný finanční příspěvek za účast při realizaci projektu</a:t>
            </a:r>
          </a:p>
          <a:p>
            <a:pPr marL="1371600" lvl="3" indent="-457200">
              <a:buFont typeface="+mj-lt"/>
              <a:buAutoNum type="alphaLcParenR" startAt="2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02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Informace o podmínkách veřejné podpory</a:t>
            </a:r>
            <a:br>
              <a:rPr lang="cs-CZ" sz="3600" b="1" dirty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81398"/>
            <a:ext cx="8915400" cy="4389120"/>
          </a:xfrm>
        </p:spPr>
        <p:txBody>
          <a:bodyPr>
            <a:normAutofit/>
          </a:bodyPr>
          <a:lstStyle/>
          <a:p>
            <a:pPr marL="914400" lvl="3" indent="0">
              <a:buNone/>
            </a:pPr>
            <a:endParaRPr lang="cs-CZ" dirty="0"/>
          </a:p>
          <a:p>
            <a:pPr marL="365760" lvl="1" indent="0" algn="just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Informace o veřejné podpoře (včetně podpory de minimis) jsou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dispozici v Obecné části pravidel pro žadatele a příjemce v rámci Operačního programu Zaměstnanost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(konkrétní odkaz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elektronickou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verzi Obecné části pravidel pro žadatele a příjemce v rámci OPZ </a:t>
            </a:r>
            <a:r>
              <a:rPr lang="cs-CZ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://</a:t>
            </a:r>
            <a:r>
              <a:rPr lang="cs-CZ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www.esfcr.cz/pravidla-pro-</a:t>
            </a:r>
            <a:r>
              <a:rPr lang="cs-CZ" u="sng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zadatele</a:t>
            </a:r>
            <a:r>
              <a:rPr lang="cs-CZ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-a-</a:t>
            </a:r>
            <a:r>
              <a:rPr lang="cs-CZ" u="sng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prijemce</a:t>
            </a:r>
            <a:r>
              <a:rPr lang="cs-CZ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-</a:t>
            </a:r>
            <a:r>
              <a:rPr lang="cs-CZ" u="sng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opz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8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12" y="296398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Indikátory</a:t>
            </a:r>
            <a:br>
              <a:rPr lang="cs-CZ" sz="3600" b="1" dirty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006600"/>
              </a:solidFill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21F3DEE-28DD-4B71-99D6-BD15813F6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150490"/>
              </p:ext>
            </p:extLst>
          </p:nvPr>
        </p:nvGraphicFramePr>
        <p:xfrm>
          <a:off x="1064568" y="1484784"/>
          <a:ext cx="82809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9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9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Celkový počet účastníků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9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napsaných a zveřejněných analytických a strategických dokumentů (vč. evaluačních)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9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osob pracujících v rámci flexibilních forem práce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9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zaměstnavatelů, kteří podporují flexibilní formy práce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327062"/>
                  </a:ext>
                </a:extLst>
              </a:tr>
              <a:tr h="609692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Účastníci v procesu vzdělávání/odborné přípravy po ukončení své účasti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78176"/>
                  </a:ext>
                </a:extLst>
              </a:tr>
              <a:tr h="34839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Účastníci, kteří získali kvalifikaci po ukončení své účasti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51846"/>
                  </a:ext>
                </a:extLst>
              </a:tr>
              <a:tr h="870989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Znevýhodnění účastníci, kteří po ukončení své účasti hledají zaměstnání, jsou v procesu vzdělávání/odborné přípravy, rozšiřují si kvalifikaci nebo jsou zaměstnaní a to i OSVČ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47143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264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3" y="965409"/>
            <a:ext cx="8915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Náležitosti žádosti o podporu, způsob podání, možnost konzultací</a:t>
            </a:r>
            <a:br>
              <a:rPr lang="cs-CZ" sz="3600" b="1" dirty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2468880"/>
            <a:ext cx="8915400" cy="438912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Zpracování v elektronickém formuláři v IS KP14+, přístup do formulářů naleznete na: </a:t>
            </a:r>
            <a:r>
              <a:rPr lang="cs-CZ" dirty="0">
                <a:hlinkClick r:id="rId2"/>
              </a:rPr>
              <a:t>https://mseu.mssf.cz</a:t>
            </a:r>
            <a:r>
              <a:rPr lang="cs-CZ" dirty="0"/>
              <a:t> – orientace podle Operačního programu Zaměstnanost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identifikace, která je v části 1 Výzvy Místní akční skupiny k předkládání žádostí o podporu</a:t>
            </a: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30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36712"/>
            <a:ext cx="8915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Informace o způsobu poskytování konzultací k přípravě žádostí o podporu</a:t>
            </a:r>
            <a:br>
              <a:rPr lang="cs-CZ" sz="3600" b="1" dirty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955870"/>
            <a:ext cx="8915400" cy="4389120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Kontakt na vyhlašovatele výzvy MAS:</a:t>
            </a:r>
          </a:p>
          <a:p>
            <a:pPr marL="708660" lvl="1" indent="-342900"/>
            <a:r>
              <a:rPr lang="cs-CZ" b="1" dirty="0">
                <a:latin typeface="Times New Roman" pitchFamily="18" charset="0"/>
                <a:cs typeface="Times New Roman" pitchFamily="18" charset="0"/>
              </a:rPr>
              <a:t>Adresa vyhlašovatele: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1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MAS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Karlštejnsko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z.ú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., Všeradice 18, 267 26 Všeradice</a:t>
            </a:r>
          </a:p>
          <a:p>
            <a:pPr marL="708660" lvl="1" indent="-342900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r>
              <a:rPr lang="cs-CZ" b="1" dirty="0">
                <a:latin typeface="Times New Roman" pitchFamily="18" charset="0"/>
                <a:cs typeface="Times New Roman" pitchFamily="18" charset="0"/>
              </a:rPr>
              <a:t>Kontaktní místo: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Všeradice 18, 267 26 Všeradice</a:t>
            </a:r>
          </a:p>
          <a:p>
            <a:pPr marL="708660" lvl="1" indent="-342900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r>
              <a:rPr lang="cs-CZ" b="1" dirty="0">
                <a:latin typeface="Times New Roman" pitchFamily="18" charset="0"/>
                <a:cs typeface="Times New Roman" pitchFamily="18" charset="0"/>
              </a:rPr>
              <a:t>Spojení na vyhlašovatele (email, telefon): </a:t>
            </a:r>
          </a:p>
          <a:p>
            <a:pPr marL="365760" lvl="1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Radomír Hanačík, ředitel ústavu</a:t>
            </a:r>
          </a:p>
          <a:p>
            <a:pPr marL="365760" lvl="1" indent="0">
              <a:buNone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	Tel.: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+420 739 364 039, +420 723 787 653</a:t>
            </a:r>
          </a:p>
          <a:p>
            <a:pPr marL="365760" lvl="1" indent="0">
              <a:buNone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	Email.: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info@karlstejnskomas.cz</a:t>
            </a: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06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Informace o způsobu hodnocení a výběru projektů</a:t>
            </a:r>
            <a:br>
              <a:rPr lang="cs-CZ" sz="3600" b="1" dirty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81398"/>
            <a:ext cx="8915400" cy="4389120"/>
          </a:xfrm>
        </p:spPr>
        <p:txBody>
          <a:bodyPr>
            <a:normAutofit fontScale="77500" lnSpcReduction="20000"/>
          </a:bodyPr>
          <a:lstStyle/>
          <a:p>
            <a:pPr marL="822960" lvl="1" indent="-457200">
              <a:buFont typeface="+mj-lt"/>
              <a:buAutoNum type="alphaL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Hodnocení přijatelnosti a formálních náležitostí</a:t>
            </a:r>
          </a:p>
          <a:p>
            <a:pPr marL="365760" lvl="1" indent="0">
              <a:buNone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Kritéria formálních náležitostí:</a:t>
            </a:r>
          </a:p>
          <a:p>
            <a:pPr marL="822960" lvl="1" indent="-4572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Úplnost a forma žádosti</a:t>
            </a:r>
          </a:p>
          <a:p>
            <a:pPr marL="822960" lvl="1" indent="-45720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Podpis žádosti</a:t>
            </a:r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Kritéria přijatelnosti: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Oprávněnost žadatele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Partnerství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Cílové skupiny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Celkové způsobilé výdaje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Aktivity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Horizontální principy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Trestní bezúhonnost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Soulad projektu s CLLD</a:t>
            </a:r>
          </a:p>
          <a:p>
            <a:pPr marL="708660" lvl="1" indent="-342900"/>
            <a:r>
              <a:rPr lang="cs-CZ" dirty="0">
                <a:latin typeface="Times New Roman" pitchFamily="18" charset="0"/>
                <a:cs typeface="Times New Roman" pitchFamily="18" charset="0"/>
              </a:rPr>
              <a:t>Ověření administrativní, finanční a provozní kapacity žadatele</a:t>
            </a: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7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Informace o způsobu hodnocení a výběru projektů</a:t>
            </a:r>
            <a:br>
              <a:rPr lang="cs-CZ" sz="3600" b="1" dirty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81398"/>
            <a:ext cx="8915400" cy="4389120"/>
          </a:xfrm>
        </p:spPr>
        <p:txBody>
          <a:bodyPr>
            <a:normAutofit fontScale="85000" lnSpcReduction="20000"/>
          </a:bodyPr>
          <a:lstStyle/>
          <a:p>
            <a:pPr marL="822960" lvl="1" indent="-457200">
              <a:buFont typeface="+mj-lt"/>
              <a:buAutoNum type="alphaLcParenR" startAt="2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Věcné hodnocení</a:t>
            </a:r>
          </a:p>
          <a:p>
            <a:pPr marL="822960" lvl="1" indent="-457200"/>
            <a:r>
              <a:rPr lang="cs-CZ" dirty="0">
                <a:latin typeface="Times New Roman" pitchFamily="18" charset="0"/>
                <a:cs typeface="Times New Roman" pitchFamily="18" charset="0"/>
              </a:rPr>
              <a:t>Potřebnost pro území MAS</a:t>
            </a:r>
          </a:p>
          <a:p>
            <a:pPr marL="822960" lvl="1" indent="-457200"/>
            <a:r>
              <a:rPr lang="cs-CZ" dirty="0">
                <a:latin typeface="Times New Roman" pitchFamily="18" charset="0"/>
                <a:cs typeface="Times New Roman" pitchFamily="18" charset="0"/>
              </a:rPr>
              <a:t>Účelnost</a:t>
            </a:r>
          </a:p>
          <a:p>
            <a:pPr marL="822960" lvl="1" indent="-457200"/>
            <a:r>
              <a:rPr lang="cs-CZ" dirty="0">
                <a:latin typeface="Times New Roman" pitchFamily="18" charset="0"/>
                <a:cs typeface="Times New Roman" pitchFamily="18" charset="0"/>
              </a:rPr>
              <a:t>Efektivnost a hospodárnost</a:t>
            </a:r>
          </a:p>
          <a:p>
            <a:pPr marL="822960" lvl="1" indent="-457200"/>
            <a:r>
              <a:rPr lang="cs-CZ" dirty="0">
                <a:latin typeface="Times New Roman" pitchFamily="18" charset="0"/>
                <a:cs typeface="Times New Roman" pitchFamily="18" charset="0"/>
              </a:rPr>
              <a:t>Proveditelnost</a:t>
            </a:r>
          </a:p>
          <a:p>
            <a:pPr marL="822960" lvl="1" indent="-457200">
              <a:buFont typeface="+mj-lt"/>
              <a:buAutoNum type="alphaLcParenR" startAt="3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822960" lvl="1" indent="-457200">
              <a:buFont typeface="+mj-lt"/>
              <a:buAutoNum type="alphaLcParenR" startAt="3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Výběr projektů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Provádí Výkonný výbor MAS max. do 25 pracovních dní od ukončení věcného hodnocení projektů. Dle tohoto hodnocení stanoví rada spolku pořadí projektů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provede výběr žádostí o dotaci dle bodového hodnocení a aktuálních finančních prostředků alokovaných na danou výzvu v souladu s postupy MAS. </a:t>
            </a: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822960" lvl="1" indent="-457200">
              <a:buFont typeface="+mj-lt"/>
              <a:buAutoNum type="alphaLcParenR" startAt="4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Přezkum negativního rozhodnutí z fází hodnocení a výběru projektů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Lhůta pro vyřízení žádosti o přezkum je stanovena na 30 pracovních dnů.</a:t>
            </a: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921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5018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Přehled navazující dokumentace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81398"/>
            <a:ext cx="8915400" cy="4389120"/>
          </a:xfrm>
        </p:spPr>
        <p:txBody>
          <a:bodyPr>
            <a:normAutofit fontScale="85000" lnSpcReduction="10000"/>
          </a:bodyPr>
          <a:lstStyle/>
          <a:p>
            <a:pPr marL="708660" lvl="1" indent="-342900"/>
            <a:r>
              <a:rPr lang="cs-CZ" b="1" dirty="0">
                <a:latin typeface="Times New Roman" pitchFamily="18" charset="0"/>
                <a:cs typeface="Times New Roman" pitchFamily="18" charset="0"/>
              </a:rPr>
              <a:t>Umístění textu Výzvy Místní akční skupiny k předkládání žádostí o podporu</a:t>
            </a:r>
          </a:p>
          <a:p>
            <a:pPr marL="365760" lvl="1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URL adresa: </a:t>
            </a:r>
            <a:r>
              <a:rPr lang="cs-CZ" dirty="0"/>
              <a:t>http://www.karlstejnskomas.cz/?page=vyzvy-opz </a:t>
            </a:r>
          </a:p>
          <a:p>
            <a:pPr marL="708660" lvl="1" indent="-342900"/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r>
              <a:rPr lang="cs-CZ" b="1" dirty="0">
                <a:latin typeface="Times New Roman" pitchFamily="18" charset="0"/>
                <a:cs typeface="Times New Roman" pitchFamily="18" charset="0"/>
              </a:rPr>
              <a:t>Odkaz na pravidla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 žádosti o podporu a následně také pro realizaci podpořených projektů platí pravidla obsažená v: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Obecné části pravidel pro žadatele a příjemce v rámci Operačního programu Zaměstnanost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(odkaz na elektronickou verzi: 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https://www.esfcr.cz/pravidla-pro-</a:t>
            </a:r>
            <a:r>
              <a:rPr lang="cs-CZ" dirty="0" err="1">
                <a:latin typeface="Times New Roman" pitchFamily="18" charset="0"/>
                <a:cs typeface="Times New Roman" pitchFamily="18" charset="0"/>
                <a:hlinkClick r:id="rId2"/>
              </a:rPr>
              <a:t>zadatele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-a-</a:t>
            </a:r>
            <a:r>
              <a:rPr lang="cs-CZ" dirty="0" err="1">
                <a:latin typeface="Times New Roman" pitchFamily="18" charset="0"/>
                <a:cs typeface="Times New Roman" pitchFamily="18" charset="0"/>
                <a:hlinkClick r:id="rId2"/>
              </a:rPr>
              <a:t>prijemce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cs-CZ" dirty="0" err="1">
                <a:latin typeface="Times New Roman" pitchFamily="18" charset="0"/>
                <a:cs typeface="Times New Roman" pitchFamily="18" charset="0"/>
                <a:hlinkClick r:id="rId2"/>
              </a:rPr>
              <a:t>opz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Specifické části pravidel pro žadatele a příjemce v rámci OPZ pro projekty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skutečně vzniklými výdaji a případně také s nepřímými náklady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(odkaz na elektronickou verzi: 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https://www.esfcr.cz/pravidla-pro-zadatele-a-prijemce-opz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21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semináře pro žadatele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Představení výzvy MAS Karlštejnsko –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802/03_16_047/CLLD_16_01_150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(OPZ 2 – Sociální začleňování a boj s chudobou) v rámci Strategie komunitně vedeného místního rozvoje 2014–2020 „Via Carolina“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Kritéria a způsob hodnocení projektů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Základní informace k monitorovacímu systému MS2014+</a:t>
            </a: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Diskuze, dotazy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187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5018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Přehled navazující dokumentace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81398"/>
            <a:ext cx="8915400" cy="4389120"/>
          </a:xfrm>
        </p:spPr>
        <p:txBody>
          <a:bodyPr>
            <a:normAutofit fontScale="85000" lnSpcReduction="10000"/>
          </a:bodyPr>
          <a:lstStyle/>
          <a:p>
            <a:pPr marL="708660" lvl="1" indent="-342900"/>
            <a:r>
              <a:rPr lang="cs-CZ" b="1" dirty="0">
                <a:latin typeface="Times New Roman" pitchFamily="18" charset="0"/>
                <a:cs typeface="Times New Roman" pitchFamily="18" charset="0"/>
              </a:rPr>
              <a:t>Odkaz na vzor právního aktu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 ohledem na vymezení oprávněných žadatelů (viz část 4.2 této výzvy MAS jsou relevantní níže uvedené vzory právních aktů o poskytnutí podpory: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Vzor rozhodnutí o poskytnutí dotace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(odkaz na elektronickou verzi 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https://www.esfcr.cz/file/9019/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08660" lvl="1" indent="-342900"/>
            <a:r>
              <a:rPr lang="cs-CZ" b="1" dirty="0">
                <a:latin typeface="Times New Roman" pitchFamily="18" charset="0"/>
                <a:cs typeface="Times New Roman" pitchFamily="18" charset="0"/>
              </a:rPr>
              <a:t>Odkaz na relevantní dokumenty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Schválená verze strategie: 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http://www.karlstejnskomas.cz/?page=strategie-mas-20142020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Stanovy: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http://www.karlstejnskomas.cz/nove/?page=mas-karlstejnsko--z-u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Orgány místního partnerství: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http://www.karlstejnskomas.cz/nove/?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mistni-partnerstvi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-(mp)</a:t>
            </a:r>
          </a:p>
          <a:p>
            <a:pPr marL="365760" lvl="1" indent="0" algn="just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Jednací řády: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http://www.karlstejnskomas.cz/nove/?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=dokumenty-(mp)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090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04963" y="-6143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40730" y="2869406"/>
            <a:ext cx="48245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 Karlštejnsko, z. ú.</a:t>
            </a:r>
            <a:b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Všeradice 18</a:t>
            </a:r>
          </a:p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267 26  Všeradice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Office:</a:t>
            </a:r>
            <a:b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Všeradice 18, 267 26 Všeradice</a:t>
            </a:r>
          </a:p>
          <a:p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 Drahou 984, 252 30 Řevnice</a:t>
            </a:r>
          </a:p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+420 226 207 070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info@karlstejnskomas.cz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web: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www.karlstejnskomas.cz</a:t>
            </a:r>
          </a:p>
          <a:p>
            <a:endParaRPr lang="cs-CZ" dirty="0"/>
          </a:p>
        </p:txBody>
      </p:sp>
      <p:pic>
        <p:nvPicPr>
          <p:cNvPr id="2" name="Picture 2" descr="MAS-karlstejnsko_logo">
            <a:extLst>
              <a:ext uri="{FF2B5EF4-FFF2-40B4-BE49-F238E27FC236}">
                <a16:creationId xmlns:a16="http://schemas.microsoft.com/office/drawing/2014/main" id="{3ADC1154-153B-43A9-AA2B-50AD8049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1" y="916781"/>
            <a:ext cx="7610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80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Časové nastavení </a:t>
            </a:r>
            <a:endParaRPr lang="cs-CZ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51B2EE-A9B6-4720-9ACF-73B1B24AE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39759"/>
              </p:ext>
            </p:extLst>
          </p:nvPr>
        </p:nvGraphicFramePr>
        <p:xfrm>
          <a:off x="1496616" y="1526473"/>
          <a:ext cx="6552728" cy="427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15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96" y="116632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Financování</a:t>
            </a:r>
            <a:endParaRPr lang="cs-CZ" sz="3600" dirty="0">
              <a:solidFill>
                <a:srgbClr val="00660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F1A582-DE0A-42EE-B062-AC6B8BFB6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388164"/>
              </p:ext>
            </p:extLst>
          </p:nvPr>
        </p:nvGraphicFramePr>
        <p:xfrm>
          <a:off x="2065537" y="656983"/>
          <a:ext cx="6696744" cy="30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BF72ECB-AE0F-40CF-98E1-95B14B05F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859933"/>
              </p:ext>
            </p:extLst>
          </p:nvPr>
        </p:nvGraphicFramePr>
        <p:xfrm>
          <a:off x="2065537" y="1556792"/>
          <a:ext cx="6696744" cy="30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2843C4D-1DBE-47E6-9CDB-BF27E0E2B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703065"/>
              </p:ext>
            </p:extLst>
          </p:nvPr>
        </p:nvGraphicFramePr>
        <p:xfrm>
          <a:off x="2056648" y="2472091"/>
          <a:ext cx="6696744" cy="30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54B54A8-3AF3-41C3-80D1-033A11BFD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31804"/>
              </p:ext>
            </p:extLst>
          </p:nvPr>
        </p:nvGraphicFramePr>
        <p:xfrm>
          <a:off x="2056648" y="3397855"/>
          <a:ext cx="6696744" cy="30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8" name="Obrázek 7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96" y="116632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OPZ – </a:t>
            </a:r>
            <a:r>
              <a:rPr lang="cs-CZ" sz="3600" dirty="0" smtClean="0"/>
              <a:t>02 </a:t>
            </a:r>
            <a:r>
              <a:rPr lang="cs-CZ" sz="3600" dirty="0"/>
              <a:t>Zaměstnanost</a:t>
            </a:r>
            <a:endParaRPr lang="cs-CZ" sz="3600" dirty="0">
              <a:solidFill>
                <a:srgbClr val="006600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2843C4D-1DBE-47E6-9CDB-BF27E0E2B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045574"/>
              </p:ext>
            </p:extLst>
          </p:nvPr>
        </p:nvGraphicFramePr>
        <p:xfrm>
          <a:off x="2056648" y="2472091"/>
          <a:ext cx="6696744" cy="30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576" y="1700808"/>
            <a:ext cx="7610108" cy="4032448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69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solidFill>
                  <a:srgbClr val="2A541B"/>
                </a:solidFill>
              </a:rPr>
              <a:t>OPZ – </a:t>
            </a:r>
            <a:r>
              <a:rPr lang="cs-CZ" sz="3600" dirty="0" smtClean="0">
                <a:solidFill>
                  <a:srgbClr val="2A541B"/>
                </a:solidFill>
              </a:rPr>
              <a:t>02 </a:t>
            </a:r>
            <a:r>
              <a:rPr lang="cs-CZ" sz="3600" dirty="0">
                <a:solidFill>
                  <a:srgbClr val="2A541B"/>
                </a:solidFill>
              </a:rPr>
              <a:t>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143" y="2564904"/>
            <a:ext cx="8915400" cy="250163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Povinné přílohy žádosti o dotaci:</a:t>
            </a:r>
          </a:p>
          <a:p>
            <a:pPr marL="0" indent="0">
              <a:buNone/>
            </a:pPr>
            <a:endParaRPr lang="cs-CZ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70C0"/>
                </a:solidFill>
              </a:rPr>
              <a:t>Nerelevantní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2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Příklady podporovaných aktivit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81398"/>
            <a:ext cx="8915400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Příprava osob z cílových skupin ke vstupu či návratu na trh práce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dirty="0"/>
              <a:t>Podpora pracovního uplatnění osob se zdravotním </a:t>
            </a:r>
            <a:r>
              <a:rPr lang="cs-CZ" dirty="0" smtClean="0"/>
              <a:t>postižením</a:t>
            </a:r>
            <a:endParaRPr lang="cs-CZ" dirty="0"/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dirty="0"/>
              <a:t>JOB kluby 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dirty="0"/>
              <a:t>Řízené poradenství ke změně kvalifikace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dirty="0"/>
              <a:t>Získání či obnova pracovních návyků, např. prostřednictvím mentoringu21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dirty="0"/>
              <a:t>Pracovní a kariérové poradenství (ambulantní a terénní forma)</a:t>
            </a:r>
          </a:p>
          <a:p>
            <a:pPr marL="393192" lvl="1" indent="0">
              <a:buClr>
                <a:srgbClr val="FFC000"/>
              </a:buClr>
              <a:buNone/>
            </a:pPr>
            <a:endParaRPr lang="cs-CZ" dirty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64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4" y="0"/>
            <a:ext cx="8915400" cy="144016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Příklady podporovaných aktivit</a:t>
            </a:r>
            <a:endParaRPr lang="cs-CZ" sz="3600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81398"/>
            <a:ext cx="8915400" cy="4389120"/>
          </a:xfrm>
        </p:spPr>
        <p:txBody>
          <a:bodyPr>
            <a:normAutofit fontScale="92500"/>
          </a:bodyPr>
          <a:lstStyle/>
          <a:p>
            <a:pPr marL="393192" lvl="1" indent="0">
              <a:buClr>
                <a:srgbClr val="FFC000"/>
              </a:buClr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Zvyšování </a:t>
            </a:r>
            <a:r>
              <a:rPr lang="cs-CZ" b="1" dirty="0"/>
              <a:t>zaměstnanosti</a:t>
            </a:r>
            <a:r>
              <a:rPr lang="cs-CZ" sz="2400" b="1" dirty="0"/>
              <a:t> cílových skupin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Realizace činností souvisejících s vyhledáváním zaměstnání pro osobu, která se o práci uchází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Vyhledávání zaměstnanců pro zaměstnavatele, který hledá nové pracovní síly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Poradenská a informační činnost v oblasti pracovních příležitostí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Tvorba pracovních míst pro osoby z cílových skupin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Podpora uplatnění na trhu práce formou příspěvku na úhradu mzdových nákladů zaměstnavatelům (může zakládat veřejnou podporu) 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2" y="6046332"/>
            <a:ext cx="3371850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737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ysClr val="windowText" lastClr="000000"/>
      </a:dk1>
      <a:lt1>
        <a:srgbClr val="54A838"/>
      </a:lt1>
      <a:dk2>
        <a:srgbClr val="2A541B"/>
      </a:dk2>
      <a:lt2>
        <a:srgbClr val="DBF5F9"/>
      </a:lt2>
      <a:accent1>
        <a:srgbClr val="FFC000"/>
      </a:accent1>
      <a:accent2>
        <a:srgbClr val="2A541B"/>
      </a:accent2>
      <a:accent3>
        <a:srgbClr val="2A541B"/>
      </a:accent3>
      <a:accent4>
        <a:srgbClr val="FFC000"/>
      </a:accent4>
      <a:accent5>
        <a:srgbClr val="FFC000"/>
      </a:accent5>
      <a:accent6>
        <a:srgbClr val="FFC000"/>
      </a:accent6>
      <a:hlink>
        <a:srgbClr val="54A838"/>
      </a:hlink>
      <a:folHlink>
        <a:srgbClr val="FF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</TotalTime>
  <Words>1260</Words>
  <Application>Microsoft Office PowerPoint</Application>
  <PresentationFormat>A4 (210 × 297 mm)</PresentationFormat>
  <Paragraphs>371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Constantia</vt:lpstr>
      <vt:lpstr>Tahoma</vt:lpstr>
      <vt:lpstr>Times New Roman</vt:lpstr>
      <vt:lpstr>Wingdings</vt:lpstr>
      <vt:lpstr>Wingdings 2</vt:lpstr>
      <vt:lpstr>Tok</vt:lpstr>
      <vt:lpstr>Prezentace aplikace PowerPoint</vt:lpstr>
      <vt:lpstr>Výzva č. 1/19_OPZ_MAS Karl_02 Zaměstnanost</vt:lpstr>
      <vt:lpstr>Program semináře pro žadatele</vt:lpstr>
      <vt:lpstr>Časové nastavení </vt:lpstr>
      <vt:lpstr>Financování</vt:lpstr>
      <vt:lpstr>OPZ – 02 Zaměstnanost</vt:lpstr>
      <vt:lpstr>OPZ – 02 Zaměstnanost</vt:lpstr>
      <vt:lpstr>Příklady podporovaných aktivit</vt:lpstr>
      <vt:lpstr>Příklady podporovaných aktivit</vt:lpstr>
      <vt:lpstr>Příklady podporovaných aktivit</vt:lpstr>
      <vt:lpstr>Příklady podporovaných aktivit</vt:lpstr>
      <vt:lpstr>Doporučení k podpoře zaměstnanosti: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Míra podpory – rozpad zdrojů financování</vt:lpstr>
      <vt:lpstr>Míra podpory – rozpad zdrojů financování</vt:lpstr>
      <vt:lpstr>Vymezení oprávněných partnerů </vt:lpstr>
      <vt:lpstr>Informace o podmínkách veřejné podpory </vt:lpstr>
      <vt:lpstr>Indikátory </vt:lpstr>
      <vt:lpstr>Náležitosti žádosti o podporu, způsob podání, možnost konzultací </vt:lpstr>
      <vt:lpstr>Informace o způsobu poskytování konzultací k přípravě žádostí o podporu </vt:lpstr>
      <vt:lpstr>Informace o způsobu hodnocení a výběru projektů </vt:lpstr>
      <vt:lpstr>Informace o způsobu hodnocení a výběru projektů </vt:lpstr>
      <vt:lpstr>Přehled navazující dokumentace</vt:lpstr>
      <vt:lpstr>Přehled navazující dokumentace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Tata</dc:creator>
  <cp:lastModifiedBy>Info MAS Karlštejnsko</cp:lastModifiedBy>
  <cp:revision>330</cp:revision>
  <cp:lastPrinted>2018-03-23T13:04:20Z</cp:lastPrinted>
  <dcterms:created xsi:type="dcterms:W3CDTF">2009-04-01T06:51:26Z</dcterms:created>
  <dcterms:modified xsi:type="dcterms:W3CDTF">2019-02-20T14:09:16Z</dcterms:modified>
</cp:coreProperties>
</file>