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53"/>
  </p:notesMasterIdLst>
  <p:handoutMasterIdLst>
    <p:handoutMasterId r:id="rId54"/>
  </p:handoutMasterIdLst>
  <p:sldIdLst>
    <p:sldId id="273" r:id="rId2"/>
    <p:sldId id="286" r:id="rId3"/>
    <p:sldId id="308" r:id="rId4"/>
    <p:sldId id="309" r:id="rId5"/>
    <p:sldId id="310" r:id="rId6"/>
    <p:sldId id="311" r:id="rId7"/>
    <p:sldId id="312" r:id="rId8"/>
    <p:sldId id="314" r:id="rId9"/>
    <p:sldId id="315" r:id="rId10"/>
    <p:sldId id="313" r:id="rId11"/>
    <p:sldId id="316" r:id="rId12"/>
    <p:sldId id="318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52" r:id="rId44"/>
    <p:sldId id="353" r:id="rId45"/>
    <p:sldId id="354" r:id="rId46"/>
    <p:sldId id="355" r:id="rId47"/>
    <p:sldId id="356" r:id="rId48"/>
    <p:sldId id="357" r:id="rId49"/>
    <p:sldId id="358" r:id="rId50"/>
    <p:sldId id="359" r:id="rId51"/>
    <p:sldId id="256" r:id="rId52"/>
  </p:sldIdLst>
  <p:sldSz cx="9906000" cy="6858000" type="A4"/>
  <p:notesSz cx="6858000" cy="9658350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00"/>
    <a:srgbClr val="001000"/>
    <a:srgbClr val="006600"/>
    <a:srgbClr val="FFFFFF"/>
    <a:srgbClr val="FF0000"/>
    <a:srgbClr val="FF9933"/>
    <a:srgbClr val="00CCFF"/>
    <a:srgbClr val="001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9" autoAdjust="0"/>
    <p:restoredTop sz="99310" autoAdjust="0"/>
  </p:normalViewPr>
  <p:slideViewPr>
    <p:cSldViewPr>
      <p:cViewPr varScale="1">
        <p:scale>
          <a:sx n="74" d="100"/>
          <a:sy n="74" d="100"/>
        </p:scale>
        <p:origin x="936" y="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BC685D-C101-4A68-8D88-ACF2344482C7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8474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008B1-34C7-4239-A842-82BADDC87E89}" type="datetimeFigureOut">
              <a:rPr lang="cs-CZ" smtClean="0"/>
              <a:pPr/>
              <a:t>27.3.2018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12800" y="723900"/>
            <a:ext cx="5232400" cy="3622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587875"/>
            <a:ext cx="5486400" cy="4346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174163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174163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55BBD-769E-4938-974C-51B1D6F45E1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214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55BBD-769E-4938-974C-51B1D6F45E10}" type="slidenum">
              <a:rPr lang="cs-CZ" smtClean="0"/>
              <a:pPr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3185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651C-4E52-4ADC-9DE4-68CAA8F6BBA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3049-153F-490A-9D9A-7F7CE81E38A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914402"/>
            <a:ext cx="2228850" cy="5211763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914402"/>
            <a:ext cx="652145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7DD6-F5F9-468B-ABC5-FAFD53B309EE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1146-6200-43B0-9A8F-6D7F4700FDD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5B53-1845-47E5-875A-2F6E97668FD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5AC3-EB39-4D74-A951-6B872A62B6B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020B1-D01E-4966-BC1A-F7B2F1F8F44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14EB8-099E-4B5D-93A8-BB23C4EF1AE9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E90D3-7695-425D-8DE8-4DD7A609392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A785-AAB5-4E0A-82E2-EFAE5E8390FE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429566" y="1108077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671145" y="5359769"/>
            <a:ext cx="168402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50300" y="6356351"/>
            <a:ext cx="660400" cy="365125"/>
          </a:xfrm>
        </p:spPr>
        <p:txBody>
          <a:bodyPr/>
          <a:lstStyle/>
          <a:p>
            <a:fld id="{7F75BD8D-9DFC-4BA4-A18A-C2927943FB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10319" y="5816600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746625" y="6219826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10319" y="-7144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746625" y="-7144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95300" y="1935480"/>
            <a:ext cx="8915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889250" y="6356351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585200" y="6356351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AED029-A37B-4807-AC55-0F51B0AFB72B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Skupina 1"/>
          <p:cNvGrpSpPr/>
          <p:nvPr/>
        </p:nvGrpSpPr>
        <p:grpSpPr>
          <a:xfrm>
            <a:off x="-20602" y="202408"/>
            <a:ext cx="9945594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skp@mpsv.cz" TargetMode="External"/><Relationship Id="rId7" Type="http://schemas.openxmlformats.org/officeDocument/2006/relationships/image" Target="../media/image5.jpg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sfcr.cz/vyzvy-mas-opz" TargetMode="External"/><Relationship Id="rId5" Type="http://schemas.openxmlformats.org/officeDocument/2006/relationships/hyperlink" Target="https://www.esfcr.cz/2-3-opz-komunitne-vedeny-mistni-rozvoj" TargetMode="External"/><Relationship Id="rId4" Type="http://schemas.openxmlformats.org/officeDocument/2006/relationships/hyperlink" Target="http://www.esfcr.cz/dokumenty-opz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AS-Karlštejnsko o.s\Desktop\Výstři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901" y="2996952"/>
            <a:ext cx="7248195" cy="3715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MAS-karlstejnsko_logo">
            <a:extLst>
              <a:ext uri="{FF2B5EF4-FFF2-40B4-BE49-F238E27FC236}">
                <a16:creationId xmlns:a16="http://schemas.microsoft.com/office/drawing/2014/main" id="{E0CA8118-2826-402C-809D-8BCDE59E6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00" y="1052736"/>
            <a:ext cx="7248195" cy="1859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PODÁNÍ PROJEKTOVÉ ŽÁDOSTI V OPZ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556792"/>
            <a:ext cx="8915400" cy="461793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3300" b="1" u="sng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Portál IS KP14+</a:t>
            </a:r>
          </a:p>
          <a:p>
            <a:pPr marL="0" indent="0">
              <a:buNone/>
            </a:pPr>
            <a:endParaRPr lang="cs-CZ" sz="3300" b="1" u="sng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3300" b="1" u="sng" dirty="0">
                <a:latin typeface="Times New Roman" pitchFamily="18" charset="0"/>
                <a:cs typeface="Times New Roman" pitchFamily="18" charset="0"/>
              </a:rPr>
              <a:t>Produkční</a:t>
            </a:r>
            <a:r>
              <a:rPr lang="cs-CZ" sz="3300" u="sng" dirty="0">
                <a:latin typeface="Times New Roman" pitchFamily="18" charset="0"/>
                <a:cs typeface="Times New Roman" pitchFamily="18" charset="0"/>
              </a:rPr>
              <a:t> (ostré) </a:t>
            </a:r>
            <a:r>
              <a:rPr lang="cs-CZ" sz="3300" b="1" u="sng" dirty="0">
                <a:latin typeface="Times New Roman" pitchFamily="18" charset="0"/>
                <a:cs typeface="Times New Roman" pitchFamily="18" charset="0"/>
              </a:rPr>
              <a:t>prostředí</a:t>
            </a:r>
            <a:r>
              <a:rPr lang="cs-CZ" sz="33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(slouží pro realizaci OP, zadávají se pouze ostrá data)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100" dirty="0">
                <a:latin typeface="Times New Roman" pitchFamily="18" charset="0"/>
                <a:cs typeface="Times New Roman" pitchFamily="18" charset="0"/>
                <a:hlinkClick r:id="rId2"/>
              </a:rPr>
              <a:t>https://mseu.mssf.cz</a:t>
            </a:r>
            <a:endParaRPr lang="cs-CZ" sz="31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3300" b="1" u="sng" dirty="0">
                <a:latin typeface="Times New Roman" pitchFamily="18" charset="0"/>
                <a:cs typeface="Times New Roman" pitchFamily="18" charset="0"/>
              </a:rPr>
              <a:t>Technická podpora IS KP14+ </a:t>
            </a:r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v rámci OPZ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100" dirty="0">
                <a:latin typeface="Times New Roman" pitchFamily="18" charset="0"/>
                <a:cs typeface="Times New Roman" pitchFamily="18" charset="0"/>
                <a:hlinkClick r:id="rId3"/>
              </a:rPr>
              <a:t>iskp@mpsv.cz</a:t>
            </a:r>
            <a:endParaRPr lang="cs-CZ" sz="31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100" b="1" dirty="0">
                <a:latin typeface="Times New Roman" pitchFamily="18" charset="0"/>
                <a:cs typeface="Times New Roman" pitchFamily="18" charset="0"/>
              </a:rPr>
              <a:t>Provozní doba: </a:t>
            </a:r>
            <a:r>
              <a:rPr lang="cs-CZ" sz="3100" dirty="0">
                <a:latin typeface="Times New Roman" pitchFamily="18" charset="0"/>
                <a:cs typeface="Times New Roman" pitchFamily="18" charset="0"/>
              </a:rPr>
              <a:t>v pracovních dnech od 8:00 do 16:00 hod. Reakci na váš požadavek garantujeme do 4 hodin v rámci provozní doby technické podpory od obdržení požadavku. Dotazy zaslané mimo provozní dobu budou řešeny nejpozději následující pracovní den.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300" b="1" u="sng" dirty="0">
                <a:latin typeface="Times New Roman" pitchFamily="18" charset="0"/>
                <a:cs typeface="Times New Roman" pitchFamily="18" charset="0"/>
              </a:rPr>
              <a:t>Edukační video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http://www.strukturalni-fondy.cz/cs/Jak-na-projekt/Elektronicka-zadost/Edukacni-videa                                      </a:t>
            </a:r>
          </a:p>
          <a:p>
            <a:pPr marL="484632" indent="-457200">
              <a:buFont typeface="Wingdings" panose="05000000000000000000" pitchFamily="2" charset="2"/>
              <a:buChar char="Ø"/>
            </a:pPr>
            <a:r>
              <a:rPr lang="cs-CZ" sz="3500" b="1" u="sng" dirty="0">
                <a:latin typeface="Times New Roman" pitchFamily="18" charset="0"/>
                <a:cs typeface="Times New Roman" pitchFamily="18" charset="0"/>
              </a:rPr>
              <a:t>Příručky OPZ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300" dirty="0">
                <a:latin typeface="Times New Roman" pitchFamily="18" charset="0"/>
                <a:cs typeface="Times New Roman" pitchFamily="18" charset="0"/>
                <a:hlinkClick r:id="rId4"/>
              </a:rPr>
              <a:t>http://www.esfcr.cz/dokumenty-opz</a:t>
            </a: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Pokyny k vyplnění žádosti o podporu v IS KP14+ (v aktuálním vydání)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300" b="1" u="sng" dirty="0">
                <a:latin typeface="Times New Roman" pitchFamily="18" charset="0"/>
                <a:cs typeface="Times New Roman" pitchFamily="18" charset="0"/>
              </a:rPr>
              <a:t>Textace výzvy ŘO OPZ pro MAS č. 47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100" dirty="0">
                <a:latin typeface="Times New Roman" pitchFamily="18" charset="0"/>
                <a:cs typeface="Times New Roman" pitchFamily="18" charset="0"/>
                <a:hlinkClick r:id="rId5"/>
              </a:rPr>
              <a:t>https://www.esfcr.cz/2-3-opz-komunitne-vedeny-mistni-rozvoj</a:t>
            </a:r>
            <a:endParaRPr lang="cs-CZ" sz="31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3300" b="1" u="sng" dirty="0">
                <a:latin typeface="Times New Roman" pitchFamily="18" charset="0"/>
                <a:cs typeface="Times New Roman" pitchFamily="18" charset="0"/>
              </a:rPr>
              <a:t>Textace výzev MAS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100" dirty="0">
                <a:latin typeface="Times New Roman" pitchFamily="18" charset="0"/>
                <a:cs typeface="Times New Roman" pitchFamily="18" charset="0"/>
                <a:hlinkClick r:id="rId6"/>
              </a:rPr>
              <a:t>https://www.esfcr.cz/vyzvy-mas-opz</a:t>
            </a:r>
            <a:endParaRPr lang="cs-CZ" sz="31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12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TITULNÍ OBRAZOVKA IS KP14+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7168"/>
            <a:ext cx="9906000" cy="295151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79" y="4387499"/>
            <a:ext cx="9906000" cy="177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71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MENU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44" y="1455048"/>
            <a:ext cx="7717110" cy="475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66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VYTVOŘENÍ NOVÉ ŽÁDOSTI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1422608"/>
            <a:ext cx="7635577" cy="483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02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VYTVOŘENÍ NOVÉ ŽÁDOSTI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06" y="1455048"/>
            <a:ext cx="7672985" cy="477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29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PRAVIDLA PRO VYPLŇOVÁNÍ ŽÁDOSTI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76" y="1446737"/>
            <a:ext cx="7516674" cy="475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5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PŘÍKLADY VYPLŇOVANÝCH ZÁLOŽEK – IDENTIFIKACE OPERACE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92" y="1412776"/>
            <a:ext cx="7152921" cy="484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42" y="1455048"/>
            <a:ext cx="7592714" cy="482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44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SPECIFICKÉ CÍLE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4" y="1464674"/>
            <a:ext cx="7534994" cy="473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7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PROJEKTU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1455048"/>
            <a:ext cx="7664152" cy="479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4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2606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ŽÁDOSTI O PODPORU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3891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PROJEKTOVÝ ZÁMĚR</a:t>
            </a:r>
          </a:p>
          <a:p>
            <a:pPr marL="0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1. CO CHCEME A MŮŽEME ZMĚNIT?</a:t>
            </a:r>
          </a:p>
          <a:p>
            <a:pPr marL="0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2. JAK TOHO CHCEME DOSÁHNOUT?</a:t>
            </a:r>
          </a:p>
          <a:p>
            <a:pPr marL="0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3. JAK OVĚŘÍME, ŽE JSME BYLI ÚSPĚŠNÍ?</a:t>
            </a:r>
          </a:p>
          <a:p>
            <a:pPr marL="0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b="1" u="sng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 CO CHCEME A MŮŽEME ZMĚNIT?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Definování konkrétních problémů (identifikování potřeb cílové skupiny),které chceme a jsme schopni projektem změnit.</a:t>
            </a: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Doporučení: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jedna z nejdůležitějších částí žádosti, neodbývejte ji,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nemudrujte, nefilosofujte, nebásněte, buďte konkrétní a exaktní: čísla, data,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soustřeďte se na ty potřeby, které korespondují s cíli a aktivitami projektu, a tuto vazbu prokažte,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držte se cílové skupiny/cílových skupin,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odvolejte se na analytické materiály, dejte je do přílohy,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odvolejte se na strategické dokumenty, dejte je do přílohy.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62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INDIKÁTORY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85" y="1438413"/>
            <a:ext cx="7654627" cy="482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15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TITULNÍ OBRAZOVKA IS KP14+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29" y="1455048"/>
            <a:ext cx="7640339" cy="480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86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INDIKÁTORY POVINNÉ K NAPLNĚNÍ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83" y="1464674"/>
            <a:ext cx="7530231" cy="478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18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INDIKÁTORY POVINNÉ K VYKAZOVÁNÍ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4" y="1458569"/>
            <a:ext cx="7501656" cy="480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05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TITULNÍ OBRAZOVKA IS KP14+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1455048"/>
            <a:ext cx="7688535" cy="481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55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HORIZONTÁLNÍ PRINCIPY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76" y="1455048"/>
            <a:ext cx="7621289" cy="478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62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KLÍČOVÉ AKTIVITY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8" y="1464967"/>
            <a:ext cx="7779022" cy="479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94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CÍLOVÁ SKUPINA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31" y="1455048"/>
            <a:ext cx="7764735" cy="47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53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UMÍSTĚNÍ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00" y="1446358"/>
            <a:ext cx="7731397" cy="477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21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SUBJEKTY PROJEKTU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13" y="1446651"/>
            <a:ext cx="7759972" cy="47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34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2606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ŽÁDOSTI O PODPORU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2091240"/>
            <a:ext cx="8915400" cy="43891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u="sng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CO CHCEME A MŮŽEME ZMĚNIT?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Součástí definice problému je vždy také specifikace cílové skupiny projektu, tj. osob, kterých se problém týká.</a:t>
            </a: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Doporučení: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vymezení a charakteristika CS: vymezená věkem, pohlavím, etnicitou, územím, kulturou, socioekonomickým postavením, jinak definovanou skupinovou příslušností, jako je např. dlouhodobá nezaměstnanost,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čím ostřeji vymezená, tím lépe (bezbřehost napovídá, že nevíte pořádně, co chcete, a tak chcete dělat všechno pro všechny),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projekt může mít více CS, pak ale u každé je třeba zvlášť popsat potřeby, charakteristika selektivní: znaky, trendy, problémy, jež chcete řešit v projektu vazba na potřeby CS, projekt musí prokazatelně korespondovat s potřebami CS, na kterou je zaměřen = ideálně vyjmenujte potřeby CS a ke každé přiřaďte aktivitu projektu, kterou chcete danou potřebu naplnit,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jmenujte jen ty potřeby CS, které projektem hodláte naplňovat (ostatní potřeby můžete také zmínit, ale s vysvětlením, proč je projekt neřeší, případně že je řešíte v projektu jiném).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86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OSOBY SUBJEKTU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60" y="1455048"/>
            <a:ext cx="7673677" cy="476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15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ÚČTY SUBJEKTU, ÚČETNÍ OBDOBÍ, KATEGORIE INTERVENCÍ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88" y="1435413"/>
            <a:ext cx="7702822" cy="480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90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ROZPOČET JEDNOTKOVÝ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19" y="1455048"/>
            <a:ext cx="7736160" cy="480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93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ROZPOČET JEDNOTKOVÝ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42" y="1477470"/>
            <a:ext cx="7668914" cy="479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1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PŘEHLED ZDROJŮ FINANCOVÁNÍ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42" y="1460994"/>
            <a:ext cx="7668914" cy="480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581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PLÁN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04" y="1455048"/>
            <a:ext cx="7659389" cy="477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179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VEŘEJNÉ ZAKÁZKY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879" y="1455048"/>
            <a:ext cx="7602239" cy="479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015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VEŘEJNÉ ZAKÁZKY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79" y="1455048"/>
            <a:ext cx="7602239" cy="479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237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ČESTNÉ PROHLÁŠENÍ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88" y="1438413"/>
            <a:ext cx="7702822" cy="480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578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DOKUMENTY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81" y="1455048"/>
            <a:ext cx="7726635" cy="479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91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2606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ŽÁDOSTI O PODPORU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496" y="2119767"/>
            <a:ext cx="8915400" cy="43891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u="sng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 CO CHCEME A MŮŽEME ZMĚNIT?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u="sng" dirty="0">
                <a:latin typeface="Times New Roman" pitchFamily="18" charset="0"/>
                <a:cs typeface="Times New Roman" pitchFamily="18" charset="0"/>
              </a:rPr>
              <a:t>Cíl projektu musí být:</a:t>
            </a:r>
          </a:p>
          <a:p>
            <a:pPr marL="880110" lvl="1" indent="-514350">
              <a:buFont typeface="+mj-lt"/>
              <a:buAutoNum type="arabicParenR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reálně dosažitelný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v daném čase a za daných podmínek,</a:t>
            </a:r>
          </a:p>
          <a:p>
            <a:pPr marL="880110" lvl="1" indent="-514350">
              <a:buFont typeface="+mj-lt"/>
              <a:buAutoNum type="arabicParenR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měřitelný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aby bylo možné po ukončení projektu prokázat jeho naplnění pomocí kvantifikovaných údajů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u="sng" dirty="0">
                <a:latin typeface="Times New Roman" pitchFamily="18" charset="0"/>
                <a:cs typeface="Times New Roman" pitchFamily="18" charset="0"/>
              </a:rPr>
              <a:t>Cíl projektu dělíme na:</a:t>
            </a:r>
          </a:p>
          <a:p>
            <a:pPr marL="880110" lvl="1" indent="-514350">
              <a:buFont typeface="+mj-lt"/>
              <a:buAutoNum type="arabicParenR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Hlavní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= “globální změna“, ke které projekt přispívá - formulován obecněji,</a:t>
            </a:r>
          </a:p>
          <a:p>
            <a:pPr marL="880110" lvl="1" indent="-514350">
              <a:buFont typeface="+mj-lt"/>
              <a:buAutoNum type="arabicParenR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Specifické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= konkrétní změny, které projekt přinese (SMART).</a:t>
            </a: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Doporučení: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při vytyčování cílů vycházejte z potřeb (inverzně: problémů), které jste si předem definovali: splnění vytyčeného cíle = naplnění definované potřeby (= odstranění popsaného problému),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dbejte na dosažitelnost cílů (již při vytyčování cílů musíte mít představu o aktivitách),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dbejte na měřitelnost cílů (při formulaci cílů se ptejte, zda splnění takto formulovaného cíle lze nějak prokázat/změřit).</a:t>
            </a: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449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OPERACE SE ŽÁDOSTÍ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50" y="1483575"/>
            <a:ext cx="7693297" cy="478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679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 K PROJEKTU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81" y="1455048"/>
            <a:ext cx="7726635" cy="479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30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 K PROJEKTU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19" y="1446651"/>
            <a:ext cx="7736160" cy="476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485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 K PROJEKTU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81" y="1455048"/>
            <a:ext cx="7726635" cy="475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71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PLNÉ MOCI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63" y="1455048"/>
            <a:ext cx="7721872" cy="474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922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75" y="1455048"/>
            <a:ext cx="7750447" cy="47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403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FINALIZACE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19" y="1455048"/>
            <a:ext cx="7736160" cy="476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021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PODPIS A PODÁNÍ ŽÁDOSTI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92" y="1455048"/>
            <a:ext cx="7748414" cy="476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635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PODPIS ŽÁDOSTI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17" y="1455048"/>
            <a:ext cx="7611764" cy="473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843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PODPIS ŽÁDOSTI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75" y="1455048"/>
            <a:ext cx="7750447" cy="473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26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2606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ŽÁDOSTI O PODPORU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496" y="1558624"/>
            <a:ext cx="8915400" cy="43891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u="sng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 Jak toho chceme dosáhnout?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 rámci přípravy projektu je nutné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definovat aktivity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(strategii), kterými bude projekt realizován.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Aktivity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mají být prostředkem k dosažení cíle projektu, mezi cíli a klíčovými aktivitami  musí být propojení.</a:t>
            </a: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Doporučení: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vedou k plnění cílů, jsou prostředkem, nástrojem, ne cílem samotným,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udržujte vazbu </a:t>
            </a:r>
            <a:r>
              <a:rPr lang="cs-CZ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potřeby – cíle – aktivity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 projektu nemají co dělat aktivity, u kterých neprokážete, že slouží k naplnění cílů, ať už přímo nebo podpůrně,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tvoří tělo projektu,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to, co se bude vlastně s cílovou skupinou a pro cílovou skupinu dělat,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konkrétní rozpis prací: kdo, kdy, co, jak, s kým, kde, jak často bude dělat,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shluky podobných dílčích aktivit = klíčové aktivity (seřaďte v žádosti chronologicky nebo v nějaké jasné logice),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např. pracovní a bilanční diagnostika, pořádání příměstských táborů pro děti pracujících rodičů.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222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 ŽÁDOSTI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72816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13" y="1475337"/>
            <a:ext cx="7759972" cy="476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588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604963" y="-614363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40730" y="2869406"/>
            <a:ext cx="482453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 Karlštejnsko, z. ú.</a:t>
            </a:r>
            <a:br>
              <a:rPr lang="cs-CZ" sz="20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0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Všeradice 18</a:t>
            </a:r>
          </a:p>
          <a:p>
            <a:r>
              <a:rPr lang="cs-CZ" sz="20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267 26  Všeradice</a:t>
            </a:r>
          </a:p>
          <a:p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Office:</a:t>
            </a:r>
            <a:b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6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Všeradice 18, 267 26 Všeradice</a:t>
            </a:r>
          </a:p>
          <a:p>
            <a:r>
              <a:rPr lang="cs-CZ" sz="16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 Drahou 984, 252 30 Řevnice</a:t>
            </a:r>
          </a:p>
          <a:p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tel: </a:t>
            </a:r>
            <a:r>
              <a:rPr lang="cs-CZ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+420 226 207 070</a:t>
            </a:r>
          </a:p>
          <a:p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</a:t>
            </a:r>
            <a:r>
              <a:rPr lang="cs-CZ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info@karlstejnskomas.cz</a:t>
            </a:r>
          </a:p>
          <a:p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web:</a:t>
            </a:r>
            <a:r>
              <a:rPr lang="cs-CZ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www.karlstejnskomas.cz</a:t>
            </a:r>
          </a:p>
          <a:p>
            <a:endParaRPr lang="cs-CZ" dirty="0"/>
          </a:p>
        </p:txBody>
      </p:sp>
      <p:pic>
        <p:nvPicPr>
          <p:cNvPr id="2" name="Picture 2" descr="MAS-karlstejnsko_logo">
            <a:extLst>
              <a:ext uri="{FF2B5EF4-FFF2-40B4-BE49-F238E27FC236}">
                <a16:creationId xmlns:a16="http://schemas.microsoft.com/office/drawing/2014/main" id="{3ADC1154-153B-43A9-AA2B-50AD8049A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1" y="916781"/>
            <a:ext cx="76104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7BCD740-AD48-469B-9113-4967B806A9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ŽÁDOSTI O PODPORU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512" y="1862424"/>
            <a:ext cx="8915400" cy="461793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sz="4000" b="1" u="sng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 Jak ověříme, že jsme byli úspěšní?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Základním nástrojem jsou </a:t>
            </a:r>
            <a:r>
              <a:rPr lang="cs-CZ" sz="4000" b="1" dirty="0">
                <a:latin typeface="Times New Roman" pitchFamily="18" charset="0"/>
                <a:cs typeface="Times New Roman" pitchFamily="18" charset="0"/>
              </a:rPr>
              <a:t>indikátory</a:t>
            </a: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 OPZ.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b="1" dirty="0">
                <a:latin typeface="Times New Roman" pitchFamily="18" charset="0"/>
                <a:cs typeface="Times New Roman" pitchFamily="18" charset="0"/>
              </a:rPr>
              <a:t>U indikátorů se setkáváme s dělením na</a:t>
            </a: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80110" lvl="1" indent="-514350">
              <a:buFont typeface="+mj-lt"/>
              <a:buAutoNum type="arabicParenR"/>
            </a:pPr>
            <a:r>
              <a:rPr lang="cs-CZ" sz="4000" b="1" dirty="0">
                <a:latin typeface="Times New Roman" pitchFamily="18" charset="0"/>
                <a:cs typeface="Times New Roman" pitchFamily="18" charset="0"/>
              </a:rPr>
              <a:t>Výstupy</a:t>
            </a: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 = indikátory se závazkem,</a:t>
            </a:r>
          </a:p>
          <a:p>
            <a:pPr marL="880110" lvl="1" indent="-514350">
              <a:buFont typeface="+mj-lt"/>
              <a:buAutoNum type="arabicParenR"/>
            </a:pPr>
            <a:r>
              <a:rPr lang="cs-CZ" sz="4000" b="1" dirty="0">
                <a:latin typeface="Times New Roman" pitchFamily="18" charset="0"/>
                <a:cs typeface="Times New Roman" pitchFamily="18" charset="0"/>
              </a:rPr>
              <a:t>Výsledky</a:t>
            </a: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 = indikátory bez závazku, ale je nutné je sledovat.</a:t>
            </a:r>
          </a:p>
          <a:p>
            <a:r>
              <a:rPr lang="cs-CZ" sz="4000" b="1" dirty="0">
                <a:latin typeface="Times New Roman" pitchFamily="18" charset="0"/>
                <a:cs typeface="Times New Roman" pitchFamily="18" charset="0"/>
              </a:rPr>
              <a:t>Doporučení: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každá aktivita musí mít nějaký konkrétní, měřitelný a dokladovatelný výstup,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indikátory jsou ukazatele úspěchu, naplnění cíle, a to v předem stanovené míře, např. 5 rekvalifikovaných osob – doloženo smlouvami s účastníky a prezenčními listinami.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V rámci přípravy projektu je dále nutné promýšlet veškerá možná rizika.</a:t>
            </a:r>
          </a:p>
          <a:p>
            <a:r>
              <a:rPr lang="cs-CZ" sz="4000" b="1" dirty="0">
                <a:latin typeface="Times New Roman" pitchFamily="18" charset="0"/>
                <a:cs typeface="Times New Roman" pitchFamily="18" charset="0"/>
              </a:rPr>
              <a:t>Doporučení: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pojmenujte rizika úspěšné realizace projektu,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popište způsoby eliminace těchto rizik či záložní strategie v případě, že se rizika naplní,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000" b="1" dirty="0">
                <a:latin typeface="Times New Roman" pitchFamily="18" charset="0"/>
                <a:cs typeface="Times New Roman" pitchFamily="18" charset="0"/>
              </a:rPr>
              <a:t>rozlište: rizika na straně cílové skupiny </a:t>
            </a: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(např. demotivace, fluktuace, nepřipravenost),</a:t>
            </a:r>
          </a:p>
          <a:p>
            <a:pPr marL="393192" lvl="1" indent="0">
              <a:buNone/>
            </a:pP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	         </a:t>
            </a:r>
            <a:r>
              <a:rPr lang="cs-CZ" sz="4000" b="1" dirty="0">
                <a:latin typeface="Times New Roman" pitchFamily="18" charset="0"/>
                <a:cs typeface="Times New Roman" pitchFamily="18" charset="0"/>
              </a:rPr>
              <a:t>rizika na straně realizátora </a:t>
            </a: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(např. málo kreativní tým, nízká kvalifikace, neznalost 	         terénu, fluktuace),</a:t>
            </a:r>
          </a:p>
          <a:p>
            <a:pPr marL="393192" lvl="1" indent="0">
              <a:buNone/>
            </a:pP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	         </a:t>
            </a:r>
            <a:r>
              <a:rPr lang="cs-CZ" sz="4000" b="1" dirty="0">
                <a:latin typeface="Times New Roman" pitchFamily="18" charset="0"/>
                <a:cs typeface="Times New Roman" pitchFamily="18" charset="0"/>
              </a:rPr>
              <a:t>vnější rizika </a:t>
            </a:r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(např. ekonomická krize, komunální volby).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38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75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LOGICKÝ RÁMEC PROJEKTOVÉ ŽÁDOSTI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28" y="1556792"/>
            <a:ext cx="8915400" cy="46179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3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Nástroj, který ve velmi koncentrované podobě </a:t>
            </a:r>
            <a:r>
              <a:rPr lang="cs-CZ" sz="3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obsahuje základní informace o projektu </a:t>
            </a:r>
            <a:r>
              <a:rPr lang="cs-CZ" sz="3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zároveň </a:t>
            </a:r>
            <a:r>
              <a:rPr lang="cs-CZ" sz="3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ověřuje logiku projektu </a:t>
            </a:r>
            <a:r>
              <a:rPr lang="cs-CZ" sz="3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(vazbu mezi činnostmi, výstupy a cíli projektu).</a:t>
            </a:r>
            <a:endParaRPr lang="cs-CZ" sz="3300" b="1" u="sng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3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Logický rámec umožňuje: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organizaci a systemizaci celkového myšlení o projektu,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upřesnění vztahů mezi cílem, účelem, výstupem a aktivitami projektu,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jasné stanovení výkonnostních ukazatelů a kritérií,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provádění kontroly dosažení cílů, účelu, realizaci výstupů a aktivit projektu,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udržovat rychlý a srozumitelný přehled o obsahu, rozsahu a zaměření projektu</a:t>
            </a:r>
          </a:p>
          <a:p>
            <a:r>
              <a:rPr lang="cs-CZ" sz="3300" b="1" dirty="0">
                <a:latin typeface="Times New Roman" pitchFamily="18" charset="0"/>
                <a:cs typeface="Times New Roman" pitchFamily="18" charset="0"/>
              </a:rPr>
              <a:t>Doporučení:</a:t>
            </a: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sestavuje se před samotným psaním projektu,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sepsání žádosti je pak mnohem jednodušší a hlavně je žádost správně strukturovaná a přehledná.</a:t>
            </a:r>
          </a:p>
          <a:p>
            <a:pPr marL="393192" lvl="1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2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05" y="1556792"/>
            <a:ext cx="8915400" cy="461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3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cs-CZ" sz="4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PROJEKTOVÁ ŽÁDOST </a:t>
            </a:r>
            <a:br>
              <a:rPr lang="cs-CZ" sz="4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4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CLLD V IS KP14+</a:t>
            </a:r>
          </a:p>
          <a:p>
            <a:pPr marL="393192" lvl="1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74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58EB9-7B74-49A5-80B6-9EFB35A6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1204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PODÁNÍ PROJEKTOVÉ ŽÁDOSTI V OPZ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10D67D-B2F3-464E-AD1E-C2C2D81E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2060848"/>
            <a:ext cx="8915400" cy="4617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Zřízení elektronického podpisu a datové schránky</a:t>
            </a:r>
          </a:p>
          <a:p>
            <a:pPr marL="0" indent="0" algn="ctr">
              <a:buNone/>
            </a:pPr>
            <a:endParaRPr lang="cs-CZ" sz="1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cs-CZ" sz="2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Registrace do systému IS KP14+</a:t>
            </a:r>
          </a:p>
          <a:p>
            <a:pPr marL="0" indent="0" algn="ctr">
              <a:buNone/>
            </a:pPr>
            <a:endParaRPr lang="cs-CZ" sz="1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cs-CZ" sz="2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Vyplnění žádosti o podporu</a:t>
            </a:r>
          </a:p>
          <a:p>
            <a:pPr marL="0" indent="0" algn="ctr">
              <a:buNone/>
            </a:pPr>
            <a:endParaRPr lang="cs-CZ" sz="1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cs-CZ" sz="2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Finalizace žádosti o podporu</a:t>
            </a:r>
          </a:p>
          <a:p>
            <a:pPr marL="0" indent="0" algn="ctr">
              <a:buNone/>
            </a:pPr>
            <a:endParaRPr lang="cs-CZ" sz="1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cs-CZ" sz="2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Podepsání a odeslání žádosti o podporu</a:t>
            </a:r>
          </a:p>
          <a:p>
            <a:pPr marL="393192" lvl="1" indent="0">
              <a:buNone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2B2F9B-27D8-44DA-846E-04AC4F1F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13" y="6102720"/>
            <a:ext cx="3384773" cy="755280"/>
          </a:xfrm>
          <a:prstGeom prst="rect">
            <a:avLst/>
          </a:prstGeom>
        </p:spPr>
      </p:pic>
      <p:sp>
        <p:nvSpPr>
          <p:cNvPr id="6" name="Šipka dolů 5"/>
          <p:cNvSpPr/>
          <p:nvPr/>
        </p:nvSpPr>
        <p:spPr>
          <a:xfrm>
            <a:off x="8697416" y="2348880"/>
            <a:ext cx="288032" cy="3168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255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Vlastní 1">
      <a:dk1>
        <a:sysClr val="windowText" lastClr="000000"/>
      </a:dk1>
      <a:lt1>
        <a:srgbClr val="54A838"/>
      </a:lt1>
      <a:dk2>
        <a:srgbClr val="2A541B"/>
      </a:dk2>
      <a:lt2>
        <a:srgbClr val="DBF5F9"/>
      </a:lt2>
      <a:accent1>
        <a:srgbClr val="FFC000"/>
      </a:accent1>
      <a:accent2>
        <a:srgbClr val="2A541B"/>
      </a:accent2>
      <a:accent3>
        <a:srgbClr val="2A541B"/>
      </a:accent3>
      <a:accent4>
        <a:srgbClr val="FFC000"/>
      </a:accent4>
      <a:accent5>
        <a:srgbClr val="FFC000"/>
      </a:accent5>
      <a:accent6>
        <a:srgbClr val="FFC000"/>
      </a:accent6>
      <a:hlink>
        <a:srgbClr val="54A838"/>
      </a:hlink>
      <a:folHlink>
        <a:srgbClr val="FF000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4034</TotalTime>
  <Words>1188</Words>
  <Application>Microsoft Office PowerPoint</Application>
  <PresentationFormat>A4 (210 × 297 mm)</PresentationFormat>
  <Paragraphs>200</Paragraphs>
  <Slides>51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9" baseType="lpstr">
      <vt:lpstr>Calibri</vt:lpstr>
      <vt:lpstr>Constantia</vt:lpstr>
      <vt:lpstr>Courier New</vt:lpstr>
      <vt:lpstr>Tahoma</vt:lpstr>
      <vt:lpstr>Times New Roman</vt:lpstr>
      <vt:lpstr>Wingdings</vt:lpstr>
      <vt:lpstr>Wingdings 2</vt:lpstr>
      <vt:lpstr>Tok</vt:lpstr>
      <vt:lpstr>Prezentace aplikace PowerPoint</vt:lpstr>
      <vt:lpstr>PŘÍPRAVA ŽÁDOSTI O PODPORU</vt:lpstr>
      <vt:lpstr>PŘÍPRAVA ŽÁDOSTI O PODPORU</vt:lpstr>
      <vt:lpstr>PŘÍPRAVA ŽÁDOSTI O PODPORU</vt:lpstr>
      <vt:lpstr>PŘÍPRAVA ŽÁDOSTI O PODPORU</vt:lpstr>
      <vt:lpstr>PŘÍPRAVA ŽÁDOSTI O PODPORU</vt:lpstr>
      <vt:lpstr>LOGICKÝ RÁMEC PROJEKTOVÉ ŽÁDOSTI</vt:lpstr>
      <vt:lpstr> </vt:lpstr>
      <vt:lpstr>PODÁNÍ PROJEKTOVÉ ŽÁDOSTI V OPZ</vt:lpstr>
      <vt:lpstr>PODÁNÍ PROJEKTOVÉ ŽÁDOSTI V OPZ</vt:lpstr>
      <vt:lpstr>TITULNÍ OBRAZOVKA IS KP14+</vt:lpstr>
      <vt:lpstr>ZÁKLADNÍ MENU</vt:lpstr>
      <vt:lpstr>VYTVOŘENÍ NOVÉ ŽÁDOSTI</vt:lpstr>
      <vt:lpstr>VYTVOŘENÍ NOVÉ ŽÁDOSTI</vt:lpstr>
      <vt:lpstr>PRAVIDLA PRO VYPLŇOVÁNÍ ŽÁDOSTI</vt:lpstr>
      <vt:lpstr>PŘÍKLADY VYPLŇOVANÝCH ZÁLOŽEK – IDENTIFIKACE OPERACE</vt:lpstr>
      <vt:lpstr>PROJEKT</vt:lpstr>
      <vt:lpstr>SPECIFICKÉ CÍLE</vt:lpstr>
      <vt:lpstr>POPIS PROJEKTU</vt:lpstr>
      <vt:lpstr>INDIKÁTORY</vt:lpstr>
      <vt:lpstr>TITULNÍ OBRAZOVKA IS KP14+</vt:lpstr>
      <vt:lpstr>INDIKÁTORY POVINNÉ K NAPLNĚNÍ</vt:lpstr>
      <vt:lpstr>INDIKÁTORY POVINNÉ K VYKAZOVÁNÍ</vt:lpstr>
      <vt:lpstr>TITULNÍ OBRAZOVKA IS KP14+</vt:lpstr>
      <vt:lpstr>HORIZONTÁLNÍ PRINCIPY</vt:lpstr>
      <vt:lpstr>KLÍČOVÉ AKTIVITY</vt:lpstr>
      <vt:lpstr>CÍLOVÁ SKUPINA</vt:lpstr>
      <vt:lpstr>UMÍSTĚNÍ</vt:lpstr>
      <vt:lpstr>SUBJEKTY PROJEKTU</vt:lpstr>
      <vt:lpstr>OSOBY SUBJEKTU</vt:lpstr>
      <vt:lpstr>ÚČTY SUBJEKTU, ÚČETNÍ OBDOBÍ, KATEGORIE INTERVENCÍ</vt:lpstr>
      <vt:lpstr>ROZPOČET JEDNOTKOVÝ</vt:lpstr>
      <vt:lpstr>ROZPOČET JEDNOTKOVÝ</vt:lpstr>
      <vt:lpstr>PŘEHLED ZDROJŮ FINANCOVÁNÍ</vt:lpstr>
      <vt:lpstr>FINANČNÍ PLÁN</vt:lpstr>
      <vt:lpstr>VEŘEJNÉ ZAKÁZKY</vt:lpstr>
      <vt:lpstr>VEŘEJNÉ ZAKÁZKY</vt:lpstr>
      <vt:lpstr>ČESTNÉ PROHLÁŠENÍ</vt:lpstr>
      <vt:lpstr>DOKUMENTY</vt:lpstr>
      <vt:lpstr>OPERACE SE ŽÁDOSTÍ</vt:lpstr>
      <vt:lpstr>PŘÍSTUP K PROJEKTU</vt:lpstr>
      <vt:lpstr>PŘÍSTUP K PROJEKTU</vt:lpstr>
      <vt:lpstr>PŘÍSTUP K PROJEKTU</vt:lpstr>
      <vt:lpstr>PLNÉ MOCI</vt:lpstr>
      <vt:lpstr>KONTROLA</vt:lpstr>
      <vt:lpstr>FINALIZACE</vt:lpstr>
      <vt:lpstr>PODPIS A PODÁNÍ ŽÁDOSTI</vt:lpstr>
      <vt:lpstr>PODPIS ŽÁDOSTI</vt:lpstr>
      <vt:lpstr>PODPIS ŽÁDOSTI</vt:lpstr>
      <vt:lpstr>STAV ŽÁDOSTI</vt:lpstr>
      <vt:lpstr>Prezentace aplikace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Tata</dc:creator>
  <cp:lastModifiedBy>Aneta Hučínová</cp:lastModifiedBy>
  <cp:revision>360</cp:revision>
  <dcterms:created xsi:type="dcterms:W3CDTF">2009-04-01T06:51:26Z</dcterms:created>
  <dcterms:modified xsi:type="dcterms:W3CDTF">2018-03-27T10:14:53Z</dcterms:modified>
</cp:coreProperties>
</file>