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53"/>
  </p:notesMasterIdLst>
  <p:handoutMasterIdLst>
    <p:handoutMasterId r:id="rId54"/>
  </p:handoutMasterIdLst>
  <p:sldIdLst>
    <p:sldId id="273" r:id="rId2"/>
    <p:sldId id="286" r:id="rId3"/>
    <p:sldId id="308" r:id="rId4"/>
    <p:sldId id="309" r:id="rId5"/>
    <p:sldId id="310" r:id="rId6"/>
    <p:sldId id="311" r:id="rId7"/>
    <p:sldId id="312" r:id="rId8"/>
    <p:sldId id="314" r:id="rId9"/>
    <p:sldId id="315" r:id="rId10"/>
    <p:sldId id="313" r:id="rId11"/>
    <p:sldId id="316" r:id="rId12"/>
    <p:sldId id="318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256" r:id="rId52"/>
  </p:sldIdLst>
  <p:sldSz cx="9906000" cy="6858000" type="A4"/>
  <p:notesSz cx="6735763" cy="9866313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00"/>
    <a:srgbClr val="001000"/>
    <a:srgbClr val="006600"/>
    <a:srgbClr val="FFFFFF"/>
    <a:srgbClr val="FF0000"/>
    <a:srgbClr val="FF9933"/>
    <a:srgbClr val="00CCFF"/>
    <a:srgbClr val="001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9310" autoAdjust="0"/>
  </p:normalViewPr>
  <p:slideViewPr>
    <p:cSldViewPr>
      <p:cViewPr varScale="1">
        <p:scale>
          <a:sx n="114" d="100"/>
          <a:sy n="114" d="100"/>
        </p:scale>
        <p:origin x="1044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2" y="0"/>
            <a:ext cx="2918831" cy="49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3322"/>
            <a:ext cx="2918831" cy="49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2" y="9373322"/>
            <a:ext cx="2918831" cy="49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BC685D-C101-4A68-8D88-ACF2344482C7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474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9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29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008B1-34C7-4239-A842-82BADDC87E89}" type="datetimeFigureOut">
              <a:rPr lang="cs-CZ" smtClean="0"/>
              <a:pPr/>
              <a:t>27.08.2019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661"/>
            <a:ext cx="5388610" cy="4440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701"/>
            <a:ext cx="2918831" cy="492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701"/>
            <a:ext cx="2918831" cy="492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55BBD-769E-4938-974C-51B1D6F45E1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214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55BBD-769E-4938-974C-51B1D6F45E10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18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51C-4E52-4ADC-9DE4-68CAA8F6BBA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3049-153F-490A-9D9A-7F7CE81E38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7DD6-F5F9-468B-ABC5-FAFD53B309E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1146-6200-43B0-9A8F-6D7F4700FDD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5B53-1845-47E5-875A-2F6E97668FD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5AC3-EB39-4D74-A951-6B872A62B6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20B1-D01E-4966-BC1A-F7B2F1F8F44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4EB8-099E-4B5D-93A8-BB23C4EF1AE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90D3-7695-425D-8DE8-4DD7A609392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A785-AAB5-4E0A-82E2-EFAE5E8390F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7F75BD8D-9DFC-4BA4-A18A-C2927943FB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AED029-A37B-4807-AC55-0F51B0AFB72B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skp@mpsv.cz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fcr.cz/vyzvy-mas-opz" TargetMode="External"/><Relationship Id="rId5" Type="http://schemas.openxmlformats.org/officeDocument/2006/relationships/hyperlink" Target="https://www.esfcr.cz/2-3-opz-komunitne-vedeny-mistni-rozvoj" TargetMode="External"/><Relationship Id="rId4" Type="http://schemas.openxmlformats.org/officeDocument/2006/relationships/hyperlink" Target="http://www.esfcr.cz/dokumenty-op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AS-Karlštejnsko o.s\Desktop\Výstři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901" y="2996952"/>
            <a:ext cx="7248195" cy="3715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MAS-karlstejnsko_logo">
            <a:extLst>
              <a:ext uri="{FF2B5EF4-FFF2-40B4-BE49-F238E27FC236}">
                <a16:creationId xmlns:a16="http://schemas.microsoft.com/office/drawing/2014/main" id="{E0CA8118-2826-402C-809D-8BCDE59E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00" y="1052736"/>
            <a:ext cx="7248195" cy="1859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PODÁNÍ PROJEKTOVÉ ŽÁDOSTI V OPZ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556792"/>
            <a:ext cx="8915400" cy="46179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300" b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Portál IS KP14+</a:t>
            </a:r>
          </a:p>
          <a:p>
            <a:pPr marL="0" indent="0">
              <a:buNone/>
            </a:pPr>
            <a:endParaRPr lang="cs-CZ" sz="3300" b="1" u="sng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300" b="1" u="sng" dirty="0">
                <a:latin typeface="Times New Roman" pitchFamily="18" charset="0"/>
                <a:cs typeface="Times New Roman" pitchFamily="18" charset="0"/>
              </a:rPr>
              <a:t>Produkční</a:t>
            </a:r>
            <a:r>
              <a:rPr lang="cs-CZ" sz="3300" u="sng" dirty="0">
                <a:latin typeface="Times New Roman" pitchFamily="18" charset="0"/>
                <a:cs typeface="Times New Roman" pitchFamily="18" charset="0"/>
              </a:rPr>
              <a:t> (ostré) </a:t>
            </a:r>
            <a:r>
              <a:rPr lang="cs-CZ" sz="3300" b="1" u="sng" dirty="0">
                <a:latin typeface="Times New Roman" pitchFamily="18" charset="0"/>
                <a:cs typeface="Times New Roman" pitchFamily="18" charset="0"/>
              </a:rPr>
              <a:t>prostředí</a:t>
            </a:r>
            <a:r>
              <a:rPr lang="cs-CZ" sz="33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(slouží pro realizaci OP, zadávají se pouze ostrá data)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3100" dirty="0">
                <a:latin typeface="Times New Roman" pitchFamily="18" charset="0"/>
                <a:cs typeface="Times New Roman" pitchFamily="18" charset="0"/>
                <a:hlinkClick r:id="rId2"/>
              </a:rPr>
              <a:t>https://mseu.mssf.cz</a:t>
            </a:r>
            <a:endParaRPr lang="cs-CZ" sz="3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300" b="1" u="sng" dirty="0">
                <a:latin typeface="Times New Roman" pitchFamily="18" charset="0"/>
                <a:cs typeface="Times New Roman" pitchFamily="18" charset="0"/>
              </a:rPr>
              <a:t>Technická podpora IS KP14+ 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v rámci OPZ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3100" dirty="0">
                <a:latin typeface="Times New Roman" pitchFamily="18" charset="0"/>
                <a:cs typeface="Times New Roman" pitchFamily="18" charset="0"/>
                <a:hlinkClick r:id="rId3"/>
              </a:rPr>
              <a:t>iskp@mpsv.cz</a:t>
            </a:r>
            <a:endParaRPr lang="cs-CZ" sz="31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3100" b="1" dirty="0">
                <a:latin typeface="Times New Roman" pitchFamily="18" charset="0"/>
                <a:cs typeface="Times New Roman" pitchFamily="18" charset="0"/>
              </a:rPr>
              <a:t>Provozní doba: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v pracovních dnech od 8:00 do 16:00 hod. Reakci na váš požadavek garantujeme </a:t>
            </a:r>
            <a:br>
              <a:rPr lang="cs-CZ" sz="3100" dirty="0">
                <a:latin typeface="Times New Roman" pitchFamily="18" charset="0"/>
                <a:cs typeface="Times New Roman" pitchFamily="18" charset="0"/>
              </a:rPr>
            </a:b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do 4 hodin v rámci provozní doby technické podpory od obdržení požadavku. Dotazy zaslané mimo provozní dobu budou řešeny nejpozději následující pracovní den.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300" b="1" u="sng" dirty="0">
                <a:latin typeface="Times New Roman" pitchFamily="18" charset="0"/>
                <a:cs typeface="Times New Roman" pitchFamily="18" charset="0"/>
              </a:rPr>
              <a:t>Edukační video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http://www.strukturalni-fondy.cz/cs/Jak-na-projekt/Elektronicka-zadost/Edukacni-videa                                      </a:t>
            </a:r>
          </a:p>
          <a:p>
            <a:pPr marL="484632" indent="-457200" algn="just">
              <a:buFont typeface="Wingdings" panose="05000000000000000000" pitchFamily="2" charset="2"/>
              <a:buChar char="Ø"/>
            </a:pPr>
            <a:r>
              <a:rPr lang="cs-CZ" sz="3500" b="1" u="sng" dirty="0">
                <a:latin typeface="Times New Roman" pitchFamily="18" charset="0"/>
                <a:cs typeface="Times New Roman" pitchFamily="18" charset="0"/>
              </a:rPr>
              <a:t>Příručky OPZ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  <a:hlinkClick r:id="rId4"/>
              </a:rPr>
              <a:t>http://www.esfcr.cz/dokumenty-opz</a:t>
            </a: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Pokyny k vyplnění žádosti o podporu v IS KP14+ (v aktuálním vydání)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300" b="1" u="sng" dirty="0">
                <a:latin typeface="Times New Roman" pitchFamily="18" charset="0"/>
                <a:cs typeface="Times New Roman" pitchFamily="18" charset="0"/>
              </a:rPr>
              <a:t>Textace výzvy ŘO OPZ pro MAS č. 47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3100" dirty="0">
                <a:latin typeface="Times New Roman" pitchFamily="18" charset="0"/>
                <a:cs typeface="Times New Roman" pitchFamily="18" charset="0"/>
                <a:hlinkClick r:id="rId5"/>
              </a:rPr>
              <a:t>https://www.esfcr.cz/2-3-opz-komunitne-vedeny-mistni-rozvoj</a:t>
            </a:r>
            <a:endParaRPr lang="cs-CZ" sz="31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300" b="1" u="sng" dirty="0">
                <a:latin typeface="Times New Roman" pitchFamily="18" charset="0"/>
                <a:cs typeface="Times New Roman" pitchFamily="18" charset="0"/>
              </a:rPr>
              <a:t>Textace výzev MAS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3100" dirty="0">
                <a:latin typeface="Times New Roman" pitchFamily="18" charset="0"/>
                <a:cs typeface="Times New Roman" pitchFamily="18" charset="0"/>
                <a:hlinkClick r:id="rId6"/>
              </a:rPr>
              <a:t>https://www.esfcr.cz/vyzvy-mas-opz</a:t>
            </a:r>
            <a:endParaRPr lang="cs-CZ" sz="31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CA3E2A-F8F9-4B78-A5DA-8E2697D5DE5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21288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41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TITULNÍ OBRAZOVKA IS KP14+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168"/>
            <a:ext cx="9906000" cy="29515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79" y="4387499"/>
            <a:ext cx="9906000" cy="177780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8E5C84B-009D-4133-B7F6-E142E10C44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27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MENU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44" y="1455048"/>
            <a:ext cx="7717110" cy="475341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CB55793-D9B4-47A8-96F8-F7AFA02A29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366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NOVÉ ŽÁDOSTI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1422608"/>
            <a:ext cx="7635577" cy="483532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06BAFE6-BC8C-46D0-8081-5677F0C688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80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NOVÉ ŽÁDOSTI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06" y="1455048"/>
            <a:ext cx="7672985" cy="477430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D4B7FE3-3478-4882-8292-594C19F32D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3" y="6141293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82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PRAVIDLA PRO VYPLŇOVÁNÍ ŽÁDOSTI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1446737"/>
            <a:ext cx="7516674" cy="475626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AE0BA35-2643-463E-ADB6-B7738E3C0C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45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VYPLŇOVANÝCH ZÁLOŽEK – IDENTIFIKACE OPERACE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1412776"/>
            <a:ext cx="7152921" cy="484447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26F49CC-4A13-46B5-8C07-ADD265E4A8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3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42" y="1455048"/>
            <a:ext cx="7592714" cy="482206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FD8C44D-A43C-4ED4-AAC2-7B01A0EA99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84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SPECIFICKÉ CÍLE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1464674"/>
            <a:ext cx="7534994" cy="473766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13AC82D-9744-4A48-B233-C749911E1C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4" y="6213301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97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PROJEKTU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455048"/>
            <a:ext cx="7664152" cy="479821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B220CF-9D9E-4011-92DF-736299B102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44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2606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ŽÁDOSTI O PODPORU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38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PROJEKTOVÝ ZÁMĚR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1. CO CHCEME A MŮŽEME ZMĚNIT?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2. JAK TOHO CHCEME DOSÁHNOUT?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3. JAK OVĚŘÍME, ŽE JSME BYLI ÚSPĚŠNÍ?</a:t>
            </a: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b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CO CHCEME A MŮŽEME ZMĚNIT?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Definování konkrétních problémů (identifikování potřeb cílové skupiny),které chceme </a:t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>a jsme schopni projektem změnit.</a:t>
            </a:r>
          </a:p>
          <a:p>
            <a:pPr algn="just"/>
            <a:r>
              <a:rPr lang="cs-CZ" b="1" dirty="0">
                <a:latin typeface="Times New Roman" pitchFamily="18" charset="0"/>
                <a:cs typeface="Times New Roman" pitchFamily="18" charset="0"/>
              </a:rPr>
              <a:t>Doporučení: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jedna z nejdůležitějších částí žádosti, neodbývejte ji,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nemudrujte, nefilosofujte, nebásněte, buďte konkrétní a exaktní: čísla, data,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soustřeďte se na ty potřeby, které korespondují s cíli a aktivitami projektu a tuto vazbu prokažte,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držte se cílové skupiny/cílových skupin,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odvolejte se na analytické materiály, dejte je do přílohy,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odvolejte se na strategické dokumenty, dejte je do přílohy.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D6715F-797D-4C90-8060-9D35BB6D25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362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INDIKÁTORY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85" y="1438413"/>
            <a:ext cx="7654627" cy="482680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4E0A52-4463-471E-929A-013266D723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69285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215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TITULNÍ OBRAZOVKA IS KP14+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29" y="1455048"/>
            <a:ext cx="7640339" cy="48087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FA4ABF7-4E89-4E1A-B842-69A95E9547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086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INDIKÁTORY POVINNÉ K NAPLNĚNÍ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83" y="1464674"/>
            <a:ext cx="7530231" cy="478828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E23A717-2187-4A28-A8C2-3FC108B569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518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INDIKÁTORY POVINNÉ K VYKAZOVÁNÍ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1458569"/>
            <a:ext cx="7501656" cy="48010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EE33313-8454-447F-97EF-C8C04C331A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405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TITULNÍ OBRAZOVKA IS KP14+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455048"/>
            <a:ext cx="7688535" cy="481562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032299B-6D57-4C87-B73A-6BB3A0A0D1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055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HORIZONTÁLNÍ PRINCIPY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1455048"/>
            <a:ext cx="7621289" cy="478470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214FAA9-667B-4CB4-A24D-18FB66D622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062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AKTIVITY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8" y="1464967"/>
            <a:ext cx="7779022" cy="4799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59803D3-E933-4659-9BA4-8545E51D55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394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CÍLOVÁ SKUPINA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31" y="1455048"/>
            <a:ext cx="7764735" cy="479778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61354C4-BC6A-4905-BAD1-A86F43BD1F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853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UMÍSTĚNÍ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0" y="1446358"/>
            <a:ext cx="7731397" cy="477985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6A4F450-3532-4BE6-96FD-C3AAE64D3BC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421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SUBJEKTY PROJEKTU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13" y="1446651"/>
            <a:ext cx="7759972" cy="47998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A63E200-29DA-4647-949F-FF4B652280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13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2606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ŽÁDOSTI O PODPORU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2091240"/>
            <a:ext cx="8915400" cy="438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CO CHCEME A MŮŽEME ZMĚNIT?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Součástí definice problému je vždy také specifikace cílové skupiny projektu, tj. osob, kterých se problém týká.</a:t>
            </a:r>
          </a:p>
          <a:p>
            <a:pPr algn="just"/>
            <a:r>
              <a:rPr lang="cs-CZ" b="1" dirty="0">
                <a:latin typeface="Times New Roman" pitchFamily="18" charset="0"/>
                <a:cs typeface="Times New Roman" pitchFamily="18" charset="0"/>
              </a:rPr>
              <a:t>Doporučení: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vymezení a charakteristika CS: vymezená věkem, pohlavím, etnicitou, územím, kulturou, socioekonomickým postavením, jinak definovanou skupinovou příslušností, jako je např. dlouhodobá nezaměstnanost,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čím ostřeji vymezená, tím lépe (bezbřehost napovídá, že nevíte pořádně, co chcete, a tak chcete dělat všechno pro všechny),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projekt může mít více CS, pak ale u každé je třeba zvlášť popsat potřeby, charakteristika selektivní: znaky, trendy, problémy, jež chcete řešit v projektu vazba na potřeby CS, projekt musí prokazatelně korespondovat s potřebami CS, na kterou je zaměřen = ideálně vyjmenujte potřeby CS a ke každé přiřaďte aktivitu projektu, kterou chcete danou potřebu naplnit,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jmenujte jen ty potřeby CS, které projektem hodláte naplňovat (ostatní potřeby můžete také zmínit, ale s vysvětlením, proč je projekt neřeší, případně že je řešíte v projektu jiném).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815494-4C37-4E70-A5A2-6A6E32D08A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21288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986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OSOBY SUBJEKTU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60" y="1455048"/>
            <a:ext cx="7673677" cy="476968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64ABFE1-FEBB-4109-8172-818C551C0D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715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ÚČTY SUBJEKTU, ÚČETNÍ OBDOBÍ, KATEGORIE INTERVENCÍ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8" y="1435413"/>
            <a:ext cx="7702822" cy="48009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38FA0C5-48E9-4470-A602-1683486DD3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290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ROZPOČET JEDNOTKOVÝ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9" y="1455048"/>
            <a:ext cx="7736160" cy="48023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C75CB44-B077-49DF-95CF-A95FF89816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4" y="6206215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793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ROZPOČET JEDNOTKOVÝ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42" y="1477470"/>
            <a:ext cx="7668914" cy="479611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6F8B915-F0F1-4116-8636-F2AE03BAEE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4" y="6108445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31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 ZDROJŮ FINANCOVÁNÍ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42" y="1460994"/>
            <a:ext cx="7668914" cy="48042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8E2A370-8106-4D67-8701-3A4AE12DE1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158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PLÁN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04" y="1455048"/>
            <a:ext cx="7659389" cy="47759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F0D93EF-CE44-4A27-BE24-5C5754E959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3" y="6165304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917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VEŘEJNÉ ZAKÁZKY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79" y="1455048"/>
            <a:ext cx="7602239" cy="47932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1F3AE22-A436-4F65-9E5A-99C79BF9FC4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3" y="6108445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001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VEŘEJNÉ ZAKÁZKY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79" y="1455048"/>
            <a:ext cx="7602239" cy="47932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4A37C56-0DD3-40D6-869E-69DD99948D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3" y="6108445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823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ČESTNÉ PROHLÁŠENÍ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8" y="1438413"/>
            <a:ext cx="7702822" cy="480912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2684F44-F566-4C39-B55E-A839A4B05A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257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DOKUMENTY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81" y="1455048"/>
            <a:ext cx="7726635" cy="479018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A3E0779-CE94-4B33-B197-F9EFEA3E03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3" y="6108445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89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2606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ŽÁDOSTI O PODPORU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96" y="2119767"/>
            <a:ext cx="8915400" cy="438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CO CHCEME A MŮŽEME ZMĚNIT?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u="sng" dirty="0">
                <a:latin typeface="Times New Roman" pitchFamily="18" charset="0"/>
                <a:cs typeface="Times New Roman" pitchFamily="18" charset="0"/>
              </a:rPr>
              <a:t>Cíl projektu musí být:</a:t>
            </a:r>
          </a:p>
          <a:p>
            <a:pPr marL="880110" lvl="1" indent="-514350" algn="just">
              <a:buFont typeface="+mj-lt"/>
              <a:buAutoNum type="arabicParenR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reálně dosažitelný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v daném čase a za daných podmínek,</a:t>
            </a:r>
          </a:p>
          <a:p>
            <a:pPr marL="880110" lvl="1" indent="-514350" algn="just">
              <a:buFont typeface="+mj-lt"/>
              <a:buAutoNum type="arabicParenR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měřitelný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aby bylo možné po ukončení projektu prokázat jeho naplnění pomocí kvantifikovaných údajů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u="sng" dirty="0">
                <a:latin typeface="Times New Roman" pitchFamily="18" charset="0"/>
                <a:cs typeface="Times New Roman" pitchFamily="18" charset="0"/>
              </a:rPr>
              <a:t>Cíl projektu dělíme na:</a:t>
            </a:r>
          </a:p>
          <a:p>
            <a:pPr marL="880110" lvl="1" indent="-514350" algn="just">
              <a:buFont typeface="+mj-lt"/>
              <a:buAutoNum type="arabicParenR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Hlavní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= “globální změna“, ke které projekt přispívá - formulován obecněji,</a:t>
            </a:r>
          </a:p>
          <a:p>
            <a:pPr marL="880110" lvl="1" indent="-514350" algn="just">
              <a:buFont typeface="+mj-lt"/>
              <a:buAutoNum type="arabicParenR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Specifické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= konkrétní změny, které projekt přinese (SMART).</a:t>
            </a:r>
          </a:p>
          <a:p>
            <a:pPr algn="just"/>
            <a:r>
              <a:rPr lang="cs-CZ" b="1" dirty="0">
                <a:latin typeface="Times New Roman" pitchFamily="18" charset="0"/>
                <a:cs typeface="Times New Roman" pitchFamily="18" charset="0"/>
              </a:rPr>
              <a:t>Doporučení: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při vytyčování cílů vycházejte z potřeb (inverzně: problémů), které jste si předem definovali: splnění vytyčeného cíle = naplnění definované potřeby (= odstranění popsaného problému),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dbejte na dosažitelnost cílů (již při vytyčování cílů musíte mít představu o aktivitách),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dbejte na měřitelnost cílů (při formulaci cílů se ptejte, zda splnění takto formulovaného cíle lze nějak prokázat/změřit).</a:t>
            </a: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4E3CB5-820D-45CA-A6D0-88929B421D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544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OPERACE SE ŽÁDOSTÍ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0" y="1483575"/>
            <a:ext cx="7693297" cy="47805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6E8A51C-4509-4A3D-BF29-2EFB306A40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367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 K PROJEKTU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81" y="1455048"/>
            <a:ext cx="7726635" cy="479018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051DB6D-A6B0-4A20-9361-A7B596DC99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93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 K PROJEKTU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9" y="1446651"/>
            <a:ext cx="7736160" cy="47613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CFD576A-D380-4D14-85A0-0562F09D2B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048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 K PROJEKTU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81" y="1455048"/>
            <a:ext cx="7726635" cy="47573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B9E5C45-6B75-4C8D-AA74-73E2AC86BD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27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PLNÉ MOCI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63" y="1455048"/>
            <a:ext cx="7721872" cy="474308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05D401-05B7-4ACF-A380-C23E0107A6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992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" y="1455048"/>
            <a:ext cx="7750447" cy="476321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75E363-31AC-4947-8B43-C379805DA9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21288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5403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FINALIZACE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9" y="1455048"/>
            <a:ext cx="7736160" cy="47695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B98CA5-BCB8-4384-A743-632C7E8900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502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PODPIS A PODÁNÍ ŽÁDOSTI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2" y="1455048"/>
            <a:ext cx="7748414" cy="47625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8BB8B11-E189-407A-BEB1-8484206FC5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263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PODPIS ŽÁDOSTI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17" y="1455048"/>
            <a:ext cx="7611764" cy="473185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9FEA80C-D23E-448B-92F5-D1D9D36DBB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7843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PODPIS ŽÁDOSTI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" y="1455048"/>
            <a:ext cx="7750447" cy="473865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A5E66E-2F0F-4B18-A283-C26BF09EEA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22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2606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ŽÁDOSTI O PODPORU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96" y="1558624"/>
            <a:ext cx="8915400" cy="438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Jak toho chceme dosáhnout?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 rámci přípravy projektu je nutné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definovat aktivity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(strategii), kterými bude projekt realizován.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Aktivity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mají být prostředkem k dosažení cíle projektu, mezi cíli a klíčovými aktivitami  musí být propojení.</a:t>
            </a:r>
          </a:p>
          <a:p>
            <a:pPr algn="just"/>
            <a:r>
              <a:rPr lang="cs-CZ" b="1" dirty="0">
                <a:latin typeface="Times New Roman" pitchFamily="18" charset="0"/>
                <a:cs typeface="Times New Roman" pitchFamily="18" charset="0"/>
              </a:rPr>
              <a:t>Doporučení: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vedou k plnění cílů, jsou prostředkem, nástrojem, ne cílem samotným,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udržujte vazbu </a:t>
            </a:r>
            <a:r>
              <a:rPr lang="cs-CZ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potřeby – cíle – aktivity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 projektu nemají co dělat aktivity, u kterých neprokážete, že slouží k naplnění cílů, </a:t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>ať už přímo nebo podpůrně,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tvoří tělo projektu,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to, co se bude vlastně s cílovou skupinou a pro cílovou skupinu dělat,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konkrétní rozpis prací: kdo, kdy, co, jak, s kým, kde, jak často bude dělat,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shluky podobných dílčích aktivit = klíčové aktivity (seřaďte v žádosti chronologicky nebo </a:t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>v nějaké jasné logice),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např. pracovní a bilanční diagnostika, pořádání příměstských táborů pro děti pracujících rodičů.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24E392-8767-47B4-AD11-2273B09EC3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9222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 ŽÁDOSTI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13" y="1475337"/>
            <a:ext cx="7759972" cy="47671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F857C97-CAB4-452E-8C3A-96C35FF1472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4588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04963" y="-61436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40730" y="2869406"/>
            <a:ext cx="48245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 Karlštejnsko, z. ú.</a:t>
            </a:r>
            <a:b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Všeradice 18</a:t>
            </a:r>
          </a:p>
          <a:p>
            <a: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267 26  Všeradice</a:t>
            </a: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Office:</a:t>
            </a:r>
            <a:b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Všeradice 18, 267 26 Všeradice</a:t>
            </a:r>
          </a:p>
          <a:p>
            <a:r>
              <a:rPr lang="cs-CZ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 Drahou 984, 252 30 Řevnice</a:t>
            </a:r>
          </a:p>
          <a:p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tel: </a:t>
            </a:r>
            <a:r>
              <a:rPr lang="cs-CZ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+420 226 207 070</a:t>
            </a: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</a:t>
            </a:r>
            <a:r>
              <a:rPr lang="cs-CZ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info@karlstejnskomas.cz</a:t>
            </a: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web:</a:t>
            </a:r>
            <a:r>
              <a:rPr lang="cs-CZ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www.karlstejnskomas.cz</a:t>
            </a:r>
          </a:p>
          <a:p>
            <a:endParaRPr lang="cs-CZ" dirty="0"/>
          </a:p>
        </p:txBody>
      </p:sp>
      <p:pic>
        <p:nvPicPr>
          <p:cNvPr id="2" name="Picture 2" descr="MAS-karlstejnsko_logo">
            <a:extLst>
              <a:ext uri="{FF2B5EF4-FFF2-40B4-BE49-F238E27FC236}">
                <a16:creationId xmlns:a16="http://schemas.microsoft.com/office/drawing/2014/main" id="{3ADC1154-153B-43A9-AA2B-50AD8049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1" y="916781"/>
            <a:ext cx="76104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6D2FADF-54C7-4AE1-BCF4-E336A5B52D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ŽÁDOSTI O PODPORU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12" y="1862424"/>
            <a:ext cx="8915400" cy="46179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4000" b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Jak ověříme, že jsme byli úspěšní?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Základním nástrojem jsou </a:t>
            </a: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indikátory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 OPZ.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U indikátorů se setkáváme s dělením na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80110" lvl="1" indent="-514350" algn="just">
              <a:buFont typeface="+mj-lt"/>
              <a:buAutoNum type="arabicParenR"/>
            </a:pP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Výstupy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 = indikátory se závazkem,</a:t>
            </a:r>
          </a:p>
          <a:p>
            <a:pPr marL="880110" lvl="1" indent="-514350" algn="just">
              <a:buFont typeface="+mj-lt"/>
              <a:buAutoNum type="arabicParenR"/>
            </a:pP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Výsledky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 = indikátory bez závazku, ale je nutné je sledovat.</a:t>
            </a:r>
          </a:p>
          <a:p>
            <a:pPr algn="just"/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Doporučení: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každá aktivita musí mít nějaký konkrétní, měřitelný a dokladovatelný výstup,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indikátory jsou ukazatele úspěchu, naplnění cíle, a to v předem stanovené míře, </a:t>
            </a:r>
            <a:br>
              <a:rPr lang="cs-CZ" sz="4000" dirty="0">
                <a:latin typeface="Times New Roman" pitchFamily="18" charset="0"/>
                <a:cs typeface="Times New Roman" pitchFamily="18" charset="0"/>
              </a:rPr>
            </a:b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např. 5 rekvalifikovaných osob – doloženo smlouvami s účastníky a prezenčními listinami.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V rámci přípravy projektu je dále nutné promýšlet veškerá možná rizika.</a:t>
            </a:r>
          </a:p>
          <a:p>
            <a:pPr algn="just"/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Doporučení: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pojmenujte rizika úspěšné realizace projektu,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popište způsoby eliminace těchto rizik či záložní strategie v případě, že se rizika naplní,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rozlište: rizika na straně cílové skupiny 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(např. demotivace, fluktuace, nepřipravenost),</a:t>
            </a:r>
          </a:p>
          <a:p>
            <a:pPr marL="393192" lvl="1" indent="0" algn="just">
              <a:buNone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rizika na straně realizátora 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(např. málo kreativní tým, nízká kvalifikace, neznalost terénu, 	         fluktuace),</a:t>
            </a:r>
          </a:p>
          <a:p>
            <a:pPr marL="393192" lvl="1" indent="0" algn="just">
              <a:buNone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vnější rizika 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(např. ekonomická krize, komunální volby).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38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AD037E-FC9F-447C-BE4A-937847DD6F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69285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77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LOGICKÝ RÁMEC PROJEKTOVÉ ŽÁDOSTI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28" y="1556792"/>
            <a:ext cx="8915400" cy="461793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s-CZ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Nástroj, který ve velmi koncentrované podobě </a:t>
            </a:r>
            <a:r>
              <a:rPr lang="cs-CZ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obsahuje základní informace o projektu </a:t>
            </a:r>
            <a:r>
              <a:rPr lang="cs-CZ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zároveň </a:t>
            </a:r>
            <a:r>
              <a:rPr lang="cs-CZ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ověřuje logiku projektu </a:t>
            </a:r>
            <a:r>
              <a:rPr lang="cs-CZ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(vazbu mezi činnostmi, výstupy </a:t>
            </a:r>
            <a:br>
              <a:rPr lang="cs-CZ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cíli projektu).</a:t>
            </a:r>
            <a:endParaRPr lang="cs-CZ" sz="3300" b="1" u="sng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Logický rámec umožňuje: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organizaci a systemizaci celkového myšlení o projektu,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upřesnění vztahů mezi cílem, účelem, výstupem a aktivitami projektu,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jasné stanovení výkonnostních ukazatelů a kritérií,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provádění kontroly dosažení cílů, účelu, realizaci výstupů a aktivit projektu,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udržovat rychlý a srozumitelný přehled o obsahu, rozsahu a zaměření projektu</a:t>
            </a:r>
          </a:p>
          <a:p>
            <a:pPr algn="just"/>
            <a:r>
              <a:rPr lang="cs-CZ" sz="3300" b="1" dirty="0">
                <a:latin typeface="Times New Roman" pitchFamily="18" charset="0"/>
                <a:cs typeface="Times New Roman" pitchFamily="18" charset="0"/>
              </a:rPr>
              <a:t>Doporučení:</a:t>
            </a: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sestavuje se před samotným psaním projektu,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sepsání žádosti je pak mnohem jednodušší a hlavně je žádost správně strukturovaná a přehledná.</a:t>
            </a:r>
          </a:p>
          <a:p>
            <a:pPr marL="393192" lvl="1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BD96ED-98B4-4C38-9461-8628D07638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69285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62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05" y="1556792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3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sz="4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PROJEKTOVÁ ŽÁDOST </a:t>
            </a:r>
            <a:br>
              <a:rPr lang="cs-CZ" sz="4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CLLD V IS KP14+</a:t>
            </a:r>
          </a:p>
          <a:p>
            <a:pPr marL="393192" lvl="1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B13719-6608-4787-83F1-4FBAF7F75B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07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PODÁNÍ PROJEKTOVÉ ŽÁDOSTI V OPZ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2060848"/>
            <a:ext cx="8915400" cy="4617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Zřízení elektronického podpisu a datové schránky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Registrace do systému IS KP14+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Vyplnění žádosti o podporu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Finalizace žádosti o podporu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Podepsání a odeslání žádosti o podporu</a:t>
            </a:r>
          </a:p>
          <a:p>
            <a:pPr marL="393192" lvl="1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8697416" y="2348880"/>
            <a:ext cx="288032" cy="3168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201CEBF-FEA1-4D1D-AA9B-58D8F801DF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255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1">
      <a:dk1>
        <a:sysClr val="windowText" lastClr="000000"/>
      </a:dk1>
      <a:lt1>
        <a:srgbClr val="54A838"/>
      </a:lt1>
      <a:dk2>
        <a:srgbClr val="2A541B"/>
      </a:dk2>
      <a:lt2>
        <a:srgbClr val="DBF5F9"/>
      </a:lt2>
      <a:accent1>
        <a:srgbClr val="FFC000"/>
      </a:accent1>
      <a:accent2>
        <a:srgbClr val="2A541B"/>
      </a:accent2>
      <a:accent3>
        <a:srgbClr val="2A541B"/>
      </a:accent3>
      <a:accent4>
        <a:srgbClr val="FFC000"/>
      </a:accent4>
      <a:accent5>
        <a:srgbClr val="FFC000"/>
      </a:accent5>
      <a:accent6>
        <a:srgbClr val="FFC000"/>
      </a:accent6>
      <a:hlink>
        <a:srgbClr val="54A838"/>
      </a:hlink>
      <a:folHlink>
        <a:srgbClr val="FF000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3903</TotalTime>
  <Words>779</Words>
  <Application>Microsoft Office PowerPoint</Application>
  <PresentationFormat>A4 (210 × 297 mm)</PresentationFormat>
  <Paragraphs>200</Paragraphs>
  <Slides>51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9" baseType="lpstr">
      <vt:lpstr>Calibri</vt:lpstr>
      <vt:lpstr>Constantia</vt:lpstr>
      <vt:lpstr>Courier New</vt:lpstr>
      <vt:lpstr>Tahoma</vt:lpstr>
      <vt:lpstr>Times New Roman</vt:lpstr>
      <vt:lpstr>Wingdings</vt:lpstr>
      <vt:lpstr>Wingdings 2</vt:lpstr>
      <vt:lpstr>Tok</vt:lpstr>
      <vt:lpstr>Prezentace aplikace PowerPoint</vt:lpstr>
      <vt:lpstr>PŘÍPRAVA ŽÁDOSTI O PODPORU</vt:lpstr>
      <vt:lpstr>PŘÍPRAVA ŽÁDOSTI O PODPORU</vt:lpstr>
      <vt:lpstr>PŘÍPRAVA ŽÁDOSTI O PODPORU</vt:lpstr>
      <vt:lpstr>PŘÍPRAVA ŽÁDOSTI O PODPORU</vt:lpstr>
      <vt:lpstr>PŘÍPRAVA ŽÁDOSTI O PODPORU</vt:lpstr>
      <vt:lpstr>LOGICKÝ RÁMEC PROJEKTOVÉ ŽÁDOSTI</vt:lpstr>
      <vt:lpstr> </vt:lpstr>
      <vt:lpstr>PODÁNÍ PROJEKTOVÉ ŽÁDOSTI V OPZ</vt:lpstr>
      <vt:lpstr>PODÁNÍ PROJEKTOVÉ ŽÁDOSTI V OPZ</vt:lpstr>
      <vt:lpstr>TITULNÍ OBRAZOVKA IS KP14+</vt:lpstr>
      <vt:lpstr>ZÁKLADNÍ MENU</vt:lpstr>
      <vt:lpstr>VYTVOŘENÍ NOVÉ ŽÁDOSTI</vt:lpstr>
      <vt:lpstr>VYTVOŘENÍ NOVÉ ŽÁDOSTI</vt:lpstr>
      <vt:lpstr>PRAVIDLA PRO VYPLŇOVÁNÍ ŽÁDOSTI</vt:lpstr>
      <vt:lpstr>PŘÍKLADY VYPLŇOVANÝCH ZÁLOŽEK – IDENTIFIKACE OPERACE</vt:lpstr>
      <vt:lpstr>PROJEKT</vt:lpstr>
      <vt:lpstr>SPECIFICKÉ CÍLE</vt:lpstr>
      <vt:lpstr>POPIS PROJEKTU</vt:lpstr>
      <vt:lpstr>INDIKÁTORY</vt:lpstr>
      <vt:lpstr>TITULNÍ OBRAZOVKA IS KP14+</vt:lpstr>
      <vt:lpstr>INDIKÁTORY POVINNÉ K NAPLNĚNÍ</vt:lpstr>
      <vt:lpstr>INDIKÁTORY POVINNÉ K VYKAZOVÁNÍ</vt:lpstr>
      <vt:lpstr>TITULNÍ OBRAZOVKA IS KP14+</vt:lpstr>
      <vt:lpstr>HORIZONTÁLNÍ PRINCIPY</vt:lpstr>
      <vt:lpstr>KLÍČOVÉ AKTIVITY</vt:lpstr>
      <vt:lpstr>CÍLOVÁ SKUPINA</vt:lpstr>
      <vt:lpstr>UMÍSTĚNÍ</vt:lpstr>
      <vt:lpstr>SUBJEKTY PROJEKTU</vt:lpstr>
      <vt:lpstr>OSOBY SUBJEKTU</vt:lpstr>
      <vt:lpstr>ÚČTY SUBJEKTU, ÚČETNÍ OBDOBÍ, KATEGORIE INTERVENCÍ</vt:lpstr>
      <vt:lpstr>ROZPOČET JEDNOTKOVÝ</vt:lpstr>
      <vt:lpstr>ROZPOČET JEDNOTKOVÝ</vt:lpstr>
      <vt:lpstr>PŘEHLED ZDROJŮ FINANCOVÁNÍ</vt:lpstr>
      <vt:lpstr>FINANČNÍ PLÁN</vt:lpstr>
      <vt:lpstr>VEŘEJNÉ ZAKÁZKY</vt:lpstr>
      <vt:lpstr>VEŘEJNÉ ZAKÁZKY</vt:lpstr>
      <vt:lpstr>ČESTNÉ PROHLÁŠENÍ</vt:lpstr>
      <vt:lpstr>DOKUMENTY</vt:lpstr>
      <vt:lpstr>OPERACE SE ŽÁDOSTÍ</vt:lpstr>
      <vt:lpstr>PŘÍSTUP K PROJEKTU</vt:lpstr>
      <vt:lpstr>PŘÍSTUP K PROJEKTU</vt:lpstr>
      <vt:lpstr>PŘÍSTUP K PROJEKTU</vt:lpstr>
      <vt:lpstr>PLNÉ MOCI</vt:lpstr>
      <vt:lpstr>KONTROLA</vt:lpstr>
      <vt:lpstr>FINALIZACE</vt:lpstr>
      <vt:lpstr>PODPIS A PODÁNÍ ŽÁDOSTI</vt:lpstr>
      <vt:lpstr>PODPIS ŽÁDOSTI</vt:lpstr>
      <vt:lpstr>PODPIS ŽÁDOSTI</vt:lpstr>
      <vt:lpstr>STAV ŽÁDOSTI</vt:lpstr>
      <vt:lpstr>Prezentace aplikace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Tata</dc:creator>
  <cp:lastModifiedBy>Info MAS Karlštejnsko</cp:lastModifiedBy>
  <cp:revision>361</cp:revision>
  <cp:lastPrinted>2018-03-26T12:54:13Z</cp:lastPrinted>
  <dcterms:created xsi:type="dcterms:W3CDTF">2009-04-01T06:51:26Z</dcterms:created>
  <dcterms:modified xsi:type="dcterms:W3CDTF">2019-08-27T11:39:21Z</dcterms:modified>
</cp:coreProperties>
</file>