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2"/>
  </p:notesMasterIdLst>
  <p:handoutMasterIdLst>
    <p:handoutMasterId r:id="rId33"/>
  </p:handoutMasterIdLst>
  <p:sldIdLst>
    <p:sldId id="273" r:id="rId2"/>
    <p:sldId id="285" r:id="rId3"/>
    <p:sldId id="286" r:id="rId4"/>
    <p:sldId id="287" r:id="rId5"/>
    <p:sldId id="290" r:id="rId6"/>
    <p:sldId id="291" r:id="rId7"/>
    <p:sldId id="292" r:id="rId8"/>
    <p:sldId id="293" r:id="rId9"/>
    <p:sldId id="296" r:id="rId10"/>
    <p:sldId id="297" r:id="rId11"/>
    <p:sldId id="298" r:id="rId12"/>
    <p:sldId id="300" r:id="rId13"/>
    <p:sldId id="303" r:id="rId14"/>
    <p:sldId id="301" r:id="rId15"/>
    <p:sldId id="302" r:id="rId16"/>
    <p:sldId id="309" r:id="rId17"/>
    <p:sldId id="304" r:id="rId18"/>
    <p:sldId id="305" r:id="rId19"/>
    <p:sldId id="306" r:id="rId20"/>
    <p:sldId id="307" r:id="rId21"/>
    <p:sldId id="308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256" r:id="rId31"/>
  </p:sldIdLst>
  <p:sldSz cx="9906000" cy="6858000" type="A4"/>
  <p:notesSz cx="6735763" cy="9866313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00"/>
    <a:srgbClr val="000000"/>
    <a:srgbClr val="001000"/>
    <a:srgbClr val="006600"/>
    <a:srgbClr val="FFFFFF"/>
    <a:srgbClr val="FF0000"/>
    <a:srgbClr val="FF9933"/>
    <a:srgbClr val="00CC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9310" autoAdjust="0"/>
  </p:normalViewPr>
  <p:slideViewPr>
    <p:cSldViewPr>
      <p:cViewPr varScale="1">
        <p:scale>
          <a:sx n="74" d="100"/>
          <a:sy n="74" d="100"/>
        </p:scale>
        <p:origin x="936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8830" cy="49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2"/>
            <a:ext cx="2918830" cy="49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22"/>
            <a:ext cx="2918830" cy="49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22"/>
            <a:ext cx="2918830" cy="49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BC685D-C101-4A68-8D88-ACF2344482C7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47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0" cy="4929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0" cy="4929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008B1-34C7-4239-A842-82BADDC87E89}" type="datetimeFigureOut">
              <a:rPr lang="cs-CZ" smtClean="0"/>
              <a:pPr/>
              <a:t>27.3.2018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662"/>
            <a:ext cx="5388610" cy="444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700"/>
            <a:ext cx="2918830" cy="4929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700"/>
            <a:ext cx="2918830" cy="4929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55BBD-769E-4938-974C-51B1D6F45E1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14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55BBD-769E-4938-974C-51B1D6F45E10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18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651C-4E52-4ADC-9DE4-68CAA8F6BBA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53049-153F-490A-9D9A-7F7CE81E38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7DD6-F5F9-468B-ABC5-FAFD53B309E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1146-6200-43B0-9A8F-6D7F4700FDD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5B53-1845-47E5-875A-2F6E97668F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5AC3-EB39-4D74-A951-6B872A62B6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020B1-D01E-4966-BC1A-F7B2F1F8F44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14EB8-099E-4B5D-93A8-BB23C4EF1AE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90D3-7695-425D-8DE8-4DD7A609392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A785-AAB5-4E0A-82E2-EFAE5E8390F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7F75BD8D-9DFC-4BA4-A18A-C2927943FB3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ED029-A37B-4807-AC55-0F51B0AFB72B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" TargetMode="External"/><Relationship Id="rId2" Type="http://schemas.openxmlformats.org/officeDocument/2006/relationships/hyperlink" Target="http://www.karlstejnskomas.cz/?page=vyzvy-op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www.esfcr.cz/dokumenty-opz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lstejnskomas.cz/?page=strategie-mas-20142020" TargetMode="External"/><Relationship Id="rId7" Type="http://schemas.openxmlformats.org/officeDocument/2006/relationships/image" Target="../media/image6.jpg"/><Relationship Id="rId2" Type="http://schemas.openxmlformats.org/officeDocument/2006/relationships/hyperlink" Target="https://www.esfcr.cz/dokumenty-op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rlstejnskomas.cz/nove/?page=dokumenty-(mp)" TargetMode="External"/><Relationship Id="rId5" Type="http://schemas.openxmlformats.org/officeDocument/2006/relationships/hyperlink" Target="http://www.karlstejnskomas.cz/nove/?page=mistni-partnerstvi-(mp)" TargetMode="External"/><Relationship Id="rId4" Type="http://schemas.openxmlformats.org/officeDocument/2006/relationships/hyperlink" Target="http://www.karlstejnskomas.cz/nove/?page=mas-karlstejnsko--z-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S-Karlštejnsko o.s\Desktop\Výstřiž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901" y="2996952"/>
            <a:ext cx="7248195" cy="37156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MAS-karlstejnsko_logo">
            <a:extLst>
              <a:ext uri="{FF2B5EF4-FFF2-40B4-BE49-F238E27FC236}">
                <a16:creationId xmlns:a16="http://schemas.microsoft.com/office/drawing/2014/main" id="{E0CA8118-2826-402C-809D-8BCDE59E6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00" y="1052736"/>
            <a:ext cx="7248195" cy="1859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700808"/>
            <a:ext cx="8915400" cy="460851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Osobní náklady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PS, DPČ, DPP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musí být uzavřeny v souladu se zákoníkem práce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Mzdové náklady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hrubá mzda / plat nebo odměna (DPČ, DPP, OSVČ)+ odvody zaměstnavatele na SP a ZP a další poplatky spojené se zaměstnancem hrazené zaměstnavatelem povinně na základě právních předpisů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Náhrady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za dovolenou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(dle typu zaměstnavatele, viz § 213 zákona č. 262/2006 Sb., zákoník práce)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 případě překážek v práci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(v souladu se zákoníkem práce)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za dny dočasné pracovní neschopnosti nebo karantény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(jejich poměrná část).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2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492896"/>
            <a:ext cx="8915400" cy="381642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Osobní náklady</a:t>
            </a:r>
          </a:p>
          <a:p>
            <a:pPr marL="393192" lvl="1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1800"/>
                </a:solidFill>
                <a:latin typeface="Times New Roman" pitchFamily="18" charset="0"/>
                <a:cs typeface="Times New Roman" pitchFamily="18" charset="0"/>
              </a:rPr>
              <a:t>Výše úvazku = maximálně 1,0 (součet veškerých úvazků zaměstnance u všech subjektů zapojených do projektu – příjemce a partneři), a to po celou dobu zapojení daného pracovníka do realizace projektu.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13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132856"/>
            <a:ext cx="8915400" cy="417646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Nepřímé náklady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Maximálně 25% přímých způsobilých nákladů projektu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administrativa, řízení projektu, účetnictví, personalistika, komunikační a informační opatření, občerstvení a stravování, podpůrné procesy pro provoz projektu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cestovní náhrady spojené s pracovními cestami 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spotřební materiál, zařízení a vybavení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prostory pro realizaci projektu (nájemné, vodné, stočné, energie …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ostatní provozní výdaje (internet, poštovné, telefon …)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132856"/>
            <a:ext cx="8915400" cy="417646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Nepřímé náklady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 projekty, u nichž podstatná většina nákladů vznikne formou nákupu služeb od externích dodavatelů, jsou způsobilá procenta nepřímých nákladů snížena.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Podíly pro nepřímé náklady jsou sníženy pro projekty s objemem nákupu služeb v těchto intencích:</a:t>
            </a:r>
          </a:p>
          <a:p>
            <a:pPr marL="667512" lvl="2" indent="0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393192" lvl="1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719326"/>
              </p:ext>
            </p:extLst>
          </p:nvPr>
        </p:nvGraphicFramePr>
        <p:xfrm>
          <a:off x="1424608" y="4332228"/>
          <a:ext cx="7488832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1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Podíl nákupu služeb na celkových přímých způsobilých nákladech projektu </a:t>
                      </a:r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Snížení podílu nepřímých nákladů oproti výše uvedenému procentu (25%) </a:t>
                      </a:r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Více než 60 % a méně než 90 %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Snížení na 3/5 (60 %) základního podílu na 15 %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90 % a výše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09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Časová způsobilost výdajů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132856"/>
            <a:ext cx="8915400" cy="4176464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Časově způsobilé jsou náklady vzniklé v době realizace projektu.</a:t>
            </a: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Datum zahájení realizace projektu nesmí předcházet datu vyhlášení příslušné výzvy MAS.</a:t>
            </a: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případě podpory poskytované v režimu blokové výjimky ze zákazu veřejné podpory může platit omezení, že zahájení realizace projektu musí následovat po termínu předložení žádosti o podporu.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6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Informace o křížovém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708920"/>
            <a:ext cx="8915400" cy="3600400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V rámci této výzvy není využití křížového financování umožněno.</a:t>
            </a:r>
          </a:p>
          <a:p>
            <a:pPr marL="393192" lvl="1" indent="0">
              <a:buClr>
                <a:srgbClr val="006600"/>
              </a:buClr>
              <a:buNone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93192" lvl="1" indent="0">
              <a:buClr>
                <a:srgbClr val="006600"/>
              </a:buClr>
              <a:buNone/>
            </a:pPr>
            <a:endParaRPr lang="cs-CZ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9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Informace o podmínkách veřejné podpory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348880"/>
            <a:ext cx="8915400" cy="3960440"/>
          </a:xfrm>
        </p:spPr>
        <p:txBody>
          <a:bodyPr>
            <a:normAutofit/>
          </a:bodyPr>
          <a:lstStyle/>
          <a:p>
            <a:pPr marL="393192" lvl="1" indent="0">
              <a:buClr>
                <a:srgbClr val="006600"/>
              </a:buClr>
              <a:buNone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Prostředky, které budou naplňovat znaky veřejné podpory, budou poskytovány v režimu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de </a:t>
            </a: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minis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, nebo případně v režimu kategorie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blokové výjimky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nebo v režimu podpory dle Rozhodnutí Komise č. 2012/21/EU, v případě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služeb obecného hospodářského zájmu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(zejména sociálních služeb).</a:t>
            </a:r>
          </a:p>
          <a:p>
            <a:pPr lvl="1"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Sociální služby, které budou podpořeny v rámci této výzvy, budou financovány formou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vyrovnávací platby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cs-CZ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48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Cílové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700808"/>
            <a:ext cx="8915400" cy="432048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sociálně vyloučené a osoby sociálním vyloučením ohrožené, např. osoby se zdravotním postižením, osoby s kombinovanými diagnózami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ohrožené domácím násilím a závislostmi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Oběti trestné činnosti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ohrožené předlužeností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ohrožené vícenásobnými riziky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žijící v sociálně vyloučených lokalitách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opouštějící institucionální zařízení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Bezdomovci a osoby žijící v nevyhovujícím nebo nejistém ubytování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Osoby pečující o jiné závislé osoby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Neformální pečovatelé</a:t>
            </a:r>
          </a:p>
          <a:p>
            <a:pPr lvl="1">
              <a:buClr>
                <a:srgbClr val="006600"/>
              </a:buClr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Sociální pracovníci a pracovníci v sociálních službách, případně další pracovníci v přímé práci s klienty</a:t>
            </a:r>
            <a:endParaRPr lang="cs-CZ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01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01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Oprávnění žadatelé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340768"/>
            <a:ext cx="8915400" cy="468052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endParaRPr lang="cs-CZ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Místní akční skupina (MAS)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Obce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Dobrovolné svazky obcí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Organizace zřizované obcemi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Nestátní neziskové organizace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Obchodní korporace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OSVČ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Poradenské a vzdělávací instituce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Poskytovatelé sociálních služeb</a:t>
            </a:r>
          </a:p>
          <a:p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Školy a školská zařízení 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Pro projekty zaměřené na poskytování sociálních služeb (aktivita 1.1) jsou oprávněnými žadateli pouze poskytovatelé sociálních služeb registrovaní podle zákona č. 108/2006 Sb., </a:t>
            </a:r>
            <a:b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o sociálních službách.</a:t>
            </a: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Vymezení oprávněných partnerů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340768"/>
            <a:ext cx="8915400" cy="4680520"/>
          </a:xfrm>
        </p:spPr>
        <p:txBody>
          <a:bodyPr>
            <a:normAutofit/>
          </a:bodyPr>
          <a:lstStyle/>
          <a:p>
            <a:pPr lvl="1">
              <a:buClr>
                <a:srgbClr val="006600"/>
              </a:buClr>
            </a:pPr>
            <a:endParaRPr lang="cs-CZ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2A541B"/>
              </a:buClr>
              <a:buNone/>
            </a:pP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 projekty aktivit 1.1 Sociální služby</a:t>
            </a: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 tuto výzvu jsou oprávněnými partnery pouze partneři bez finančního příspěvku.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Partnerem se nerozumí subjekt, který je v dodavatelském či odběratelském vztahu k příjemci.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Fyzická osoba, která není OSVČ, nemůže být do projektu zapojena jako partner.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6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927408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Výzva č. 1/18_OPZ_MAS Karl_01 Sociální prác</a:t>
            </a:r>
            <a:r>
              <a:rPr lang="cs-CZ" dirty="0"/>
              <a:t>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696" y="2420888"/>
            <a:ext cx="4962574" cy="334699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13" y="6102720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56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Míra podpory – rozpad zdrojů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700808"/>
            <a:ext cx="89154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42074"/>
              </p:ext>
            </p:extLst>
          </p:nvPr>
        </p:nvGraphicFramePr>
        <p:xfrm>
          <a:off x="1064568" y="1509630"/>
          <a:ext cx="7704856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100">
                <a:tc>
                  <a:txBody>
                    <a:bodyPr/>
                    <a:lstStyle/>
                    <a:p>
                      <a:pPr algn="ctr"/>
                      <a:r>
                        <a:rPr lang="cs-CZ" sz="10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příjemce dle pravidel spolufinancování 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Evropský podíl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Příjemce </a:t>
                      </a:r>
                      <a:endParaRPr lang="cs-CZ" sz="1000" b="0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Státní rozpočet </a:t>
                      </a:r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715">
                <a:tc>
                  <a:txBody>
                    <a:bodyPr/>
                    <a:lstStyle/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Školy a školská zařízení zřizovaná ministerstvy dle školského zákona (č. 561/2004 Sb.)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cs-CZ" sz="1200" b="0" i="0" u="none" strike="noStrike" baseline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85 %</a:t>
                      </a:r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523">
                <a:tc>
                  <a:txBody>
                    <a:bodyPr/>
                    <a:lstStyle/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Obce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Příspěvkové organizace zřizované kraji a obcemi (s výjimkou škol a školských zařízení)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Dobrovolné svazky obcí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908">
                <a:tc>
                  <a:txBody>
                    <a:bodyPr/>
                    <a:lstStyle/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Právnické osoby vykonávající činnost škol a školských zařízení (zapsané ve školském rejstříku)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176">
                <a:tc>
                  <a:txBody>
                    <a:bodyPr/>
                    <a:lstStyle/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Obecně prospěšné společnosti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Spolky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Ústavy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Církve a náboženské společnosti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Nadace a nadační fondy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Místní akční skupiny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Hospodářská komora, Agrární komora </a:t>
                      </a:r>
                    </a:p>
                    <a:p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Svazy, asociace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036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Indikátory – při podání žádosti o podporu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2" y="1700808"/>
            <a:ext cx="89154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žádosti o podporu žadatel uvede cílovou hodnotu (tj. hodnotu, která se chápe jako závazek žadatele, kterého má dosáhnout díky realizaci projektu uvedeného v žádosti o podporu) k následujícím indikátorům: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50546"/>
              </p:ext>
            </p:extLst>
          </p:nvPr>
        </p:nvGraphicFramePr>
        <p:xfrm>
          <a:off x="560512" y="3429000"/>
          <a:ext cx="86409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indikátoru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Celkový počet účastníků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Kapacita podpořených služeb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Využívání podpořených služeb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podpořených komunitních 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436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Indikátory – v případě získání podpory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29" y="1410350"/>
            <a:ext cx="89154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08210"/>
              </p:ext>
            </p:extLst>
          </p:nvPr>
        </p:nvGraphicFramePr>
        <p:xfrm>
          <a:off x="704528" y="1502116"/>
          <a:ext cx="7992888" cy="135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708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indikátoru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0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napsaných a zveřejněných analytických a strategických dokumentů (vč. evaluačních)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Nové nebo inovované sociální služby týkající se bydlení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89514"/>
              </p:ext>
            </p:extLst>
          </p:nvPr>
        </p:nvGraphicFramePr>
        <p:xfrm>
          <a:off x="704528" y="2999378"/>
          <a:ext cx="7992888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indikátoru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Bývalí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účastníci projektů v oblasti sociálních služeb, u nichž služba naplnila svůj účel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Bývalí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účastníci projektů, u nichž intervence formou sociální práce naplnila svůj účel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Účastníci v procesu vzdělávání / odborné přípravy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Účastníci, kteří získali kvalifikaci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 ukončení své účasti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Znevýhodnění účastníci, kteří po ukončení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své účasti hledají zaměstnání, jsou v procesu vzdělávání  / odborné přípravy, rozšiřují si kvalifikaci nebo jsou zaměstnaní, a to i OSVČ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801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Povinné přílohy žádosti o podporu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2" y="2204864"/>
            <a:ext cx="8915400" cy="417646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Příloha č. 4 Údaje o sociální službě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Pověření k poskytování sociální služby vydané v souladu s Rozhodnutím Komise č. 2012/21/EU bude povinně dokládáno před vydáním právního aktu o poskytnutí podpory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případě, že žadatel toto pověření již vydáno má, doporučuje se jej předložit k žádosti o podporu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0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Způsob podání žádosti o podporu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2" y="2204864"/>
            <a:ext cx="8915400" cy="417646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Žádost o podporu z OPZ se zpracovává v elektronickém formuláři v IS KP14+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Přístup do elektronických formulářů žádostí naleznete na adrese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https://mseu.mssf.cz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Podrobnosti o zpracování a podání žádosti o podporu jsou v Obecné části pravidel pro žadatele a příjemce v rámci OPZ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https://www.esfcr.cz/pravidla-pro-zadatele-a-prijemce-opz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48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Způsob poskytování konzultací k přípravě žádosti o podporu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2" y="1916832"/>
            <a:ext cx="8915400" cy="4176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Kontakt na vyhlašovatele výzvy MAS: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Adresa vyhlašovatele: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MAS Karlštejnsko, z. ú., Všeradice 18, 267 26 Všeradice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Kontaktní místo: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Všeradice 18, 267 26 Všeradice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Spojení na vyhlašovatele (email, telefon):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Radomír Hanačík, ředitel ústavu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Tel.: +420 739 364 039, +420 723 787 653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Email.: info@karlstejnskomas.cz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0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Informace o způsobu a výběru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71" y="1642492"/>
            <a:ext cx="8915400" cy="43787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Hodnocení přijatelnosti a formálních náležitostí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Kritéria formálních náležitostí: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Úplnost a forma žádosti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Podpis žádosti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Kritéria přijatelnosti: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Oprávněnost žadatele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Partnerství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Cílové skupiny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Celkové způsobilé výdaje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Aktivity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Horizontální principy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Trestní bezúhonnost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Soulad projektu s CLLD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Ověření administrativní, finanční a provozní kapacity žadatele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1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Informace o způsobu a výběru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71" y="1642492"/>
            <a:ext cx="8915400" cy="43787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Věcné hodnocení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Potřebnost pro území MAS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Účelnost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Efektivnost a hospodárnost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Proveditelnost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Výběr projektů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Provádí Výkonný výbor MAS max. do 25 pracovních dní od ukončení věcného hodnocení projektů. Dle tohoto hodnocení stanoví rada spolku pořadí projektů a provede výběr žádostí o dotaci dle bodového hodnocení a aktuálních finančních prostředků alokovaných na danou výzvu v souladu s postupy MAS.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Přezkum negativního rozhodnutí z fází hodnocení a výběru projektů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Lhůta pro vyřízení žádosti o přezkum je stanovena na 30 pracovních dnů.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27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Přehled navazující dokumentace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71" y="1642492"/>
            <a:ext cx="8915400" cy="43787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Umístění textu Výzvy MAS k předkládání žádostí o podporu: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URL adresa: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http://www.karlstejnskomas.cz/?page=vyzvy-opz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Odkaz na pravidla pro žadatele a příjemce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Obecná část pravidel pro žadatele a příjemce v rámci OPZ: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https://www.esfcr.cz/pravidla-pro-zadatele-a-prijemce-opz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Specifická část pravidel pro žadatele a příjemce v rámci OPZ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 projekty se skutečně vzniklými výdaji a případně také s nepřímými náklady: 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https://www.esfcr.cz/pravidla-pro-zadatele-a-prijemce-opz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Řídicí orgán je oprávněn pravidla v průběhu této výzvy MAS i během realizace projektů podpořených v rámci této výzvy aktualizovat.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Aktuální verze těchto dokumentů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4"/>
              </a:rPr>
              <a:t>https://www.esfcr.cz/dokumenty-</a:t>
            </a:r>
            <a:r>
              <a:rPr lang="cs-CZ" dirty="0" err="1">
                <a:latin typeface="Times New Roman" pitchFamily="18" charset="0"/>
                <a:cs typeface="Times New Roman" pitchFamily="18" charset="0"/>
                <a:hlinkClick r:id="rId4"/>
              </a:rPr>
              <a:t>opz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Aktualizace pravidel není změnou této výzvy MAS.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43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Přehled navazující dokumentace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71" y="1642492"/>
            <a:ext cx="8915400" cy="43787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Odkaz na vzor právního aktu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Aktuální verze těchto dokumentů jsou vždy k dispozici na: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2"/>
              </a:rPr>
              <a:t>https://www.esfcr.cz/dokumenty-opz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Aktualizace vzorů právních aktů není změnou této výzvy.</a:t>
            </a:r>
          </a:p>
          <a:p>
            <a:pPr mar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Odkaz na relevantní dokumenty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Schválená verze strategie: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http://www.karlstejnskomas.cz/?page=strategie-mas-20142020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Stanovy: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4"/>
              </a:rPr>
              <a:t>http://www.karlstejnskomas.cz/nove/?page=mas-karlstejnsko--z-u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Orgány místního partnerství: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http://www.karlstejnskomas.cz/nove/?</a:t>
            </a:r>
            <a:r>
              <a:rPr lang="cs-CZ" dirty="0" err="1">
                <a:latin typeface="Times New Roman" pitchFamily="18" charset="0"/>
                <a:cs typeface="Times New Roman" pitchFamily="18" charset="0"/>
                <a:hlinkClick r:id="rId5"/>
              </a:rPr>
              <a:t>page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=</a:t>
            </a:r>
            <a:r>
              <a:rPr lang="cs-CZ" dirty="0" err="1">
                <a:latin typeface="Times New Roman" pitchFamily="18" charset="0"/>
                <a:cs typeface="Times New Roman" pitchFamily="18" charset="0"/>
                <a:hlinkClick r:id="rId5"/>
              </a:rPr>
              <a:t>mistni-partnerstvi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5"/>
              </a:rPr>
              <a:t>-(mp)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Jednací řády: 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6"/>
              </a:rPr>
              <a:t>http://www.karlstejnskomas.cz/nove/?</a:t>
            </a:r>
            <a:r>
              <a:rPr lang="cs-CZ" dirty="0" err="1">
                <a:latin typeface="Times New Roman" pitchFamily="18" charset="0"/>
                <a:cs typeface="Times New Roman" pitchFamily="18" charset="0"/>
                <a:hlinkClick r:id="rId6"/>
              </a:rPr>
              <a:t>page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6"/>
              </a:rPr>
              <a:t>=dokumenty-(mp)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6" y="6021288"/>
            <a:ext cx="3384773" cy="8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4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semináře pro žadatele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2433052"/>
            <a:ext cx="8915400" cy="438912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Představení výzvy MAS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Karlštejnsko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447/03_16_047/CLLD_16_01_150 (OPZ 2 – Sociální začleňování a boj s chudobou) v rámci Strategie komunitně vedeného místního rozvoje 2014–2020 „Via Carolina“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Kritéria a způsob hodnocení projektů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informace k monitorovacímu systému MS2014+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Diskuze, dotazy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13" y="6102720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62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04963" y="-6143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40730" y="2869406"/>
            <a:ext cx="48245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 Karlštejnsko, z. ú.</a:t>
            </a:r>
            <a:br>
              <a:rPr lang="cs-CZ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Všeradice 18</a:t>
            </a:r>
          </a:p>
          <a:p>
            <a:r>
              <a:rPr lang="cs-CZ" sz="20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267 26  Všeradice</a:t>
            </a:r>
          </a:p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Office:</a:t>
            </a:r>
            <a:b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16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Všeradice 18, 267 26 Všeradice</a:t>
            </a:r>
          </a:p>
          <a:p>
            <a:r>
              <a:rPr lang="cs-CZ" sz="16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 Drahou 984, 252 30 Řevnice</a:t>
            </a:r>
          </a:p>
          <a:p>
            <a:endParaRPr lang="cs-CZ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tel: </a:t>
            </a:r>
            <a:r>
              <a:rPr lang="cs-CZ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+420 226 207 070</a:t>
            </a:r>
          </a:p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</a:t>
            </a:r>
            <a:r>
              <a:rPr lang="cs-CZ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info@karlstejnskomas.cz</a:t>
            </a:r>
          </a:p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web:</a:t>
            </a:r>
            <a:r>
              <a:rPr lang="cs-CZ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www.karlstejnskomas.cz</a:t>
            </a:r>
          </a:p>
          <a:p>
            <a:endParaRPr lang="cs-CZ" dirty="0"/>
          </a:p>
        </p:txBody>
      </p:sp>
      <p:pic>
        <p:nvPicPr>
          <p:cNvPr id="2" name="Picture 2" descr="MAS-karlstejnsko_logo">
            <a:extLst>
              <a:ext uri="{FF2B5EF4-FFF2-40B4-BE49-F238E27FC236}">
                <a16:creationId xmlns:a16="http://schemas.microsoft.com/office/drawing/2014/main" id="{3ADC1154-153B-43A9-AA2B-50AD8049A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1" y="916781"/>
            <a:ext cx="76104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7BCD740-AD48-469B-9113-4967B806A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13" y="6102720"/>
            <a:ext cx="3384773" cy="755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116632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Časové nastavení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2348880"/>
            <a:ext cx="8915400" cy="438912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Zahájení příjmu žádostí o podporu: 23. 4. 2018, 4:00 hod.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Ukončení příjmu žádostí o podporu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: 22.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5. 2018, 12:00 hod.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Délka trvání projektu: 36 měsíců, do 30. 4. 2022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Alokace výzvy: 4 856 000,- Kč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(celková alokace opatření)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Min. CZV: 400 000,- Kč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Max. CZV: 1 500 000,- Kč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(nutno dodržet)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Financování ex ante / ex post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(dle žadatele)</a:t>
            </a: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13" y="6102720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7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Věcné zaměření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4" y="1844824"/>
            <a:ext cx="8915400" cy="438912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Podpora sociálního začleňování osob sociálně vyloučených či sociálním vyloučením ohrožených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Terénní a ambulantní sociální služby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Programy a činnosti v oblasti sociálního začleňování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Podpora komunitní sociální práce a komunitních center jako prostředků sociálního začleňování nebo prevence sociálního vyloučení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Aktivity, které mají sociální rozměr s přímou vazbou na prevenci sociálního vyloučení a začleňování osob.</a:t>
            </a: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4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Věcné zaměření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4" y="1628800"/>
            <a:ext cx="8915400" cy="460514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Aktivity, které mají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přímý dopad na cílové skupiny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tj. aktivity zaměřené na přímou práci s cílovými skupinami.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aktivity lze při realizaci projektů mezi sebou KOMBINOVAT.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popisu projektu však musí být zřejmé, které činnosti spadají do dané aktivity a stejně tak musí být náklady na jednotlivé typy aktivit odděleny v rozpočtu projektu.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Maximální objem nákladů investičního charakteru (nákup dlouhodobého hmotného i nehmotného majetku) na celkových přímých způsobilých nákladech projektu činí 50%.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1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2636912"/>
            <a:ext cx="8915400" cy="460514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Kategorie výdajů  			způsobilé</a:t>
            </a:r>
          </a:p>
          <a:p>
            <a:pPr marL="2286000" lvl="8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286000" lvl="8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nezpůsobilé</a:t>
            </a:r>
          </a:p>
          <a:p>
            <a:pPr marL="2286000" lvl="8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286000" lvl="8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286000" lvl="8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Informace ke způsobilým výdajům podrobně viz kapitola 6 Specifické části pravidel pro žadatele a příjemce v rámci Operačního programu zaměstnanost.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  <p:sp>
        <p:nvSpPr>
          <p:cNvPr id="4" name="Šipka doprava 3"/>
          <p:cNvSpPr/>
          <p:nvPr/>
        </p:nvSpPr>
        <p:spPr>
          <a:xfrm>
            <a:off x="3672594" y="26996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672594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2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79" y="1556792"/>
            <a:ext cx="8915400" cy="482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8000" dirty="0">
                <a:latin typeface="Times New Roman" pitchFamily="18" charset="0"/>
                <a:cs typeface="Times New Roman" pitchFamily="18" charset="0"/>
              </a:rPr>
              <a:t>Způsobilý výdaj:</a:t>
            </a:r>
          </a:p>
          <a:p>
            <a:pPr marL="0" indent="0">
              <a:buNone/>
            </a:pP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je v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souladu s právními předpisy 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(tj. zejména legislativou EU a ČR),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je v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souladu s pravidly programu 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a s podmínkami poskytnutí podpory,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přiměřený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 (viz kapitola 6.1 Specifické části pravidel pro žadatele </a:t>
            </a:r>
            <a:br>
              <a:rPr lang="cs-CZ" sz="7400" dirty="0">
                <a:latin typeface="Times New Roman" pitchFamily="18" charset="0"/>
                <a:cs typeface="Times New Roman" pitchFamily="18" charset="0"/>
              </a:rPr>
            </a:b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a příjemce),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vzniknul v době realizace projektu a byl uhrazen do okamžiku ukončení administrace 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závěrečné zprávy o realizaci projektu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váže se na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aktivity projektu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, které jsou územně způsobilé,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je řádně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identifikovatelný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prokazatelný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7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doložitelný</a:t>
            </a: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 (viz kap. 6.4.16 Specifické části pravidel pro žadatele a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7400" dirty="0">
                <a:latin typeface="Times New Roman" pitchFamily="18" charset="0"/>
                <a:cs typeface="Times New Roman" pitchFamily="18" charset="0"/>
              </a:rPr>
              <a:t>je nezbytný pro dosažení cílů projektu.</a:t>
            </a:r>
          </a:p>
          <a:p>
            <a:pPr marL="0" indent="0">
              <a:buNone/>
            </a:pP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3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58EB9-7B74-49A5-80B6-9EFB35A6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4" y="0"/>
            <a:ext cx="8915400" cy="1440160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Věcná způsobilost výdajů </a:t>
            </a:r>
            <a:endParaRPr lang="cs-CZ" sz="36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10D67D-B2F3-464E-AD1E-C2C2D81E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3" y="1440160"/>
            <a:ext cx="8915400" cy="48691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 Celkové způsobilé výdaje (CZV)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Přímé náklady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Osobní náklady (sociální pracovníci, osoby pracující přímo v CS, pracující na DPČ/DPP)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Cestovné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Zařízení, vybavení a spotřební materiál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Nákup služeb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Drobné stavební úpravy (do 40 tis. Kč)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Přímá podpora 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Nepřímé náklady </a:t>
            </a:r>
            <a:r>
              <a:rPr lang="cs-CZ" sz="2100" dirty="0">
                <a:latin typeface="Times New Roman" pitchFamily="18" charset="0"/>
                <a:cs typeface="Times New Roman" pitchFamily="18" charset="0"/>
              </a:rPr>
              <a:t>(administrativní tým – projektový manažer, finanční manažer 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Maximální výše CZV projektu: 1 500 000,- CZK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2B2F9B-27D8-44DA-846E-04AC4F1F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7" y="6161936"/>
            <a:ext cx="3384773" cy="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14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rgbClr val="54A838"/>
      </a:lt1>
      <a:dk2>
        <a:srgbClr val="2A541B"/>
      </a:dk2>
      <a:lt2>
        <a:srgbClr val="DBF5F9"/>
      </a:lt2>
      <a:accent1>
        <a:srgbClr val="FFC000"/>
      </a:accent1>
      <a:accent2>
        <a:srgbClr val="2A541B"/>
      </a:accent2>
      <a:accent3>
        <a:srgbClr val="2A541B"/>
      </a:accent3>
      <a:accent4>
        <a:srgbClr val="FFC000"/>
      </a:accent4>
      <a:accent5>
        <a:srgbClr val="FFC000"/>
      </a:accent5>
      <a:accent6>
        <a:srgbClr val="FFC000"/>
      </a:accent6>
      <a:hlink>
        <a:srgbClr val="54A838"/>
      </a:hlink>
      <a:folHlink>
        <a:srgbClr val="FF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4211</TotalTime>
  <Words>1876</Words>
  <Application>Microsoft Office PowerPoint</Application>
  <PresentationFormat>A4 (210 × 297 mm)</PresentationFormat>
  <Paragraphs>367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Constantia</vt:lpstr>
      <vt:lpstr>Tahoma</vt:lpstr>
      <vt:lpstr>Times New Roman</vt:lpstr>
      <vt:lpstr>Wingdings</vt:lpstr>
      <vt:lpstr>Wingdings 2</vt:lpstr>
      <vt:lpstr>Tok</vt:lpstr>
      <vt:lpstr>Prezentace aplikace PowerPoint</vt:lpstr>
      <vt:lpstr>Výzva č. 1/18_OPZ_MAS Karl_01 Sociální práce</vt:lpstr>
      <vt:lpstr>Program semináře pro žadatele</vt:lpstr>
      <vt:lpstr>Časové nastavení </vt:lpstr>
      <vt:lpstr>Věcné zaměření </vt:lpstr>
      <vt:lpstr>Věcné zaměření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Časová způsobilost výdajů </vt:lpstr>
      <vt:lpstr>Informace o křížovém financování</vt:lpstr>
      <vt:lpstr>Informace o podmínkách veřejné podpory</vt:lpstr>
      <vt:lpstr>Cílové skupiny</vt:lpstr>
      <vt:lpstr>Oprávnění žadatelé</vt:lpstr>
      <vt:lpstr>Vymezení oprávněných partnerů</vt:lpstr>
      <vt:lpstr>Míra podpory – rozpad zdrojů financování</vt:lpstr>
      <vt:lpstr>Indikátory – při podání žádosti o podporu</vt:lpstr>
      <vt:lpstr>Indikátory – v případě získání podpory</vt:lpstr>
      <vt:lpstr>Povinné přílohy žádosti o podporu</vt:lpstr>
      <vt:lpstr>Způsob podání žádosti o podporu</vt:lpstr>
      <vt:lpstr>Způsob poskytování konzultací k přípravě žádosti o podporu</vt:lpstr>
      <vt:lpstr>Informace o způsobu a výběru projektů</vt:lpstr>
      <vt:lpstr>Informace o způsobu a výběru projektů</vt:lpstr>
      <vt:lpstr>Přehled navazující dokumentace</vt:lpstr>
      <vt:lpstr>Přehled navazující dokumentace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Tata</dc:creator>
  <cp:lastModifiedBy>Aneta Hučínová</cp:lastModifiedBy>
  <cp:revision>323</cp:revision>
  <cp:lastPrinted>2018-03-23T11:27:02Z</cp:lastPrinted>
  <dcterms:created xsi:type="dcterms:W3CDTF">2009-04-01T06:51:26Z</dcterms:created>
  <dcterms:modified xsi:type="dcterms:W3CDTF">2018-03-27T07:55:54Z</dcterms:modified>
</cp:coreProperties>
</file>