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73" r:id="rId2"/>
    <p:sldId id="314" r:id="rId3"/>
    <p:sldId id="336" r:id="rId4"/>
    <p:sldId id="337" r:id="rId5"/>
    <p:sldId id="338" r:id="rId6"/>
    <p:sldId id="331" r:id="rId7"/>
    <p:sldId id="274" r:id="rId8"/>
    <p:sldId id="291" r:id="rId9"/>
    <p:sldId id="297" r:id="rId10"/>
    <p:sldId id="301" r:id="rId11"/>
    <p:sldId id="339" r:id="rId12"/>
    <p:sldId id="340" r:id="rId13"/>
    <p:sldId id="325" r:id="rId14"/>
    <p:sldId id="341" r:id="rId15"/>
    <p:sldId id="326" r:id="rId16"/>
    <p:sldId id="330" r:id="rId17"/>
    <p:sldId id="327" r:id="rId18"/>
    <p:sldId id="328" r:id="rId19"/>
    <p:sldId id="329" r:id="rId20"/>
    <p:sldId id="334" r:id="rId21"/>
    <p:sldId id="332" r:id="rId22"/>
    <p:sldId id="333" r:id="rId23"/>
    <p:sldId id="324" r:id="rId24"/>
    <p:sldId id="323" r:id="rId25"/>
  </p:sldIdLst>
  <p:sldSz cx="9906000" cy="6858000" type="A4"/>
  <p:notesSz cx="6735763" cy="9866313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CBB49D"/>
    <a:srgbClr val="B59473"/>
    <a:srgbClr val="FFCC66"/>
    <a:srgbClr val="FFCC99"/>
    <a:srgbClr val="FFFFCC"/>
    <a:srgbClr val="FFCCCC"/>
    <a:srgbClr val="FF66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50000" autoAdjust="0"/>
  </p:normalViewPr>
  <p:slideViewPr>
    <p:cSldViewPr>
      <p:cViewPr>
        <p:scale>
          <a:sx n="125" d="100"/>
          <a:sy n="125" d="100"/>
        </p:scale>
        <p:origin x="-864" y="2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EC77F-CAA3-46AF-8F48-314DB2DF0AE4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</dgm:pt>
    <dgm:pt modelId="{0CFE9BB2-49A2-408B-A1D4-8779E7806EAD}">
      <dgm:prSet phldrT="[Tex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cs-CZ" dirty="0"/>
            <a:t>konzultace</a:t>
          </a:r>
        </a:p>
      </dgm:t>
    </dgm:pt>
    <dgm:pt modelId="{6000B447-BBC7-48D8-AEE1-6CB30E0AA2EB}" type="parTrans" cxnId="{B75CC6DA-68B9-4A64-9BDF-4A7F6CB663B5}">
      <dgm:prSet/>
      <dgm:spPr/>
      <dgm:t>
        <a:bodyPr/>
        <a:lstStyle/>
        <a:p>
          <a:endParaRPr lang="cs-CZ"/>
        </a:p>
      </dgm:t>
    </dgm:pt>
    <dgm:pt modelId="{01796F60-BB0E-4E83-8FDC-F2B48BC7A958}" type="sibTrans" cxnId="{B75CC6DA-68B9-4A64-9BDF-4A7F6CB663B5}">
      <dgm:prSet/>
      <dgm:spPr>
        <a:ln>
          <a:solidFill>
            <a:srgbClr val="92D050"/>
          </a:solidFill>
        </a:ln>
      </dgm:spPr>
      <dgm:t>
        <a:bodyPr/>
        <a:lstStyle/>
        <a:p>
          <a:endParaRPr lang="cs-CZ"/>
        </a:p>
      </dgm:t>
    </dgm:pt>
    <dgm:pt modelId="{4F07A9FE-9D27-4F9A-BE13-71AC2B32EE73}">
      <dgm:prSet phldrT="[Text]"/>
      <dgm:spPr>
        <a:solidFill>
          <a:schemeClr val="bg2">
            <a:lumMod val="75000"/>
          </a:schemeClr>
        </a:solidFill>
        <a:ln>
          <a:solidFill>
            <a:srgbClr val="00CCFF"/>
          </a:solidFill>
        </a:ln>
      </dgm:spPr>
      <dgm:t>
        <a:bodyPr/>
        <a:lstStyle/>
        <a:p>
          <a:r>
            <a:rPr lang="cs-CZ" dirty="0"/>
            <a:t>příprava žádosti</a:t>
          </a:r>
        </a:p>
      </dgm:t>
    </dgm:pt>
    <dgm:pt modelId="{7F9AA8E7-6670-4F2E-BF91-797106D6A28C}" type="parTrans" cxnId="{9C66DDD2-2B31-48AE-B21E-C4D11BF0681C}">
      <dgm:prSet/>
      <dgm:spPr/>
      <dgm:t>
        <a:bodyPr/>
        <a:lstStyle/>
        <a:p>
          <a:endParaRPr lang="cs-CZ"/>
        </a:p>
      </dgm:t>
    </dgm:pt>
    <dgm:pt modelId="{42A4449A-1928-4E2A-AAA5-ED3766FFA711}" type="sibTrans" cxnId="{9C66DDD2-2B31-48AE-B21E-C4D11BF0681C}">
      <dgm:prSet/>
      <dgm:spPr>
        <a:ln>
          <a:solidFill>
            <a:srgbClr val="00CCFF"/>
          </a:solidFill>
        </a:ln>
      </dgm:spPr>
      <dgm:t>
        <a:bodyPr/>
        <a:lstStyle/>
        <a:p>
          <a:endParaRPr lang="cs-CZ"/>
        </a:p>
      </dgm:t>
    </dgm:pt>
    <dgm:pt modelId="{54F211E1-27F1-40D9-982E-9FF3F05A354D}">
      <dgm:prSet phldrT="[Text]"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r>
            <a:rPr lang="cs-CZ" dirty="0"/>
            <a:t>metodické vedení</a:t>
          </a:r>
        </a:p>
      </dgm:t>
    </dgm:pt>
    <dgm:pt modelId="{086C477B-5F51-4E76-9640-8E1499FA5136}" type="parTrans" cxnId="{5231DDD1-A427-4DB8-89F5-98958763E196}">
      <dgm:prSet/>
      <dgm:spPr/>
      <dgm:t>
        <a:bodyPr/>
        <a:lstStyle/>
        <a:p>
          <a:endParaRPr lang="cs-CZ"/>
        </a:p>
      </dgm:t>
    </dgm:pt>
    <dgm:pt modelId="{626EFFC9-1E19-4285-9DCF-90C6C82A33FB}" type="sibTrans" cxnId="{5231DDD1-A427-4DB8-89F5-98958763E196}">
      <dgm:prSet/>
      <dgm:spPr>
        <a:ln>
          <a:solidFill>
            <a:srgbClr val="FFFF00"/>
          </a:solidFill>
        </a:ln>
      </dgm:spPr>
      <dgm:t>
        <a:bodyPr/>
        <a:lstStyle/>
        <a:p>
          <a:endParaRPr lang="cs-CZ"/>
        </a:p>
      </dgm:t>
    </dgm:pt>
    <dgm:pt modelId="{7E2D19CC-A0C8-43D8-9870-E143B545A104}">
      <dgm:prSet phldrT="[Text]"/>
      <dgm:spPr>
        <a:solidFill>
          <a:srgbClr val="CC66FF"/>
        </a:solidFill>
        <a:ln>
          <a:solidFill>
            <a:srgbClr val="CC66FF"/>
          </a:solidFill>
        </a:ln>
      </dgm:spPr>
      <dgm:t>
        <a:bodyPr/>
        <a:lstStyle/>
        <a:p>
          <a:r>
            <a:rPr lang="cs-CZ" dirty="0"/>
            <a:t>administrace</a:t>
          </a:r>
        </a:p>
      </dgm:t>
    </dgm:pt>
    <dgm:pt modelId="{F38FF139-D127-45D5-9620-04DD147EBC51}" type="parTrans" cxnId="{8ED5E942-30F0-4C21-A7D3-A98570597E63}">
      <dgm:prSet/>
      <dgm:spPr/>
      <dgm:t>
        <a:bodyPr/>
        <a:lstStyle/>
        <a:p>
          <a:endParaRPr lang="cs-CZ"/>
        </a:p>
      </dgm:t>
    </dgm:pt>
    <dgm:pt modelId="{460E7285-278F-4CE7-A05E-25BA4031D992}" type="sibTrans" cxnId="{8ED5E942-30F0-4C21-A7D3-A98570597E63}">
      <dgm:prSet/>
      <dgm:spPr>
        <a:ln>
          <a:solidFill>
            <a:srgbClr val="CC66FF"/>
          </a:solidFill>
        </a:ln>
      </dgm:spPr>
      <dgm:t>
        <a:bodyPr/>
        <a:lstStyle/>
        <a:p>
          <a:endParaRPr lang="cs-CZ"/>
        </a:p>
      </dgm:t>
    </dgm:pt>
    <dgm:pt modelId="{58B5B9B5-3B75-4B5F-831E-1ABCA060E6B9}">
      <dgm:prSet phldrT="[Text]"/>
      <dgm:spPr>
        <a:solidFill>
          <a:srgbClr val="FF9933"/>
        </a:solidFill>
        <a:ln>
          <a:solidFill>
            <a:srgbClr val="FF9933"/>
          </a:solidFill>
        </a:ln>
      </dgm:spPr>
      <dgm:t>
        <a:bodyPr/>
        <a:lstStyle/>
        <a:p>
          <a:r>
            <a:rPr lang="cs-CZ" dirty="0"/>
            <a:t>podání žádosti</a:t>
          </a:r>
        </a:p>
      </dgm:t>
    </dgm:pt>
    <dgm:pt modelId="{BBD9393B-9DB4-4753-8F29-1E08816AE507}" type="parTrans" cxnId="{B5155DC6-563D-4D8E-BA1A-C5986646DE9C}">
      <dgm:prSet/>
      <dgm:spPr/>
      <dgm:t>
        <a:bodyPr/>
        <a:lstStyle/>
        <a:p>
          <a:endParaRPr lang="cs-CZ"/>
        </a:p>
      </dgm:t>
    </dgm:pt>
    <dgm:pt modelId="{4953BC2E-297C-46E9-9E09-F21D3C066051}" type="sibTrans" cxnId="{B5155DC6-563D-4D8E-BA1A-C5986646DE9C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FA8EB31-AAC5-4860-BD8A-3056E9B8335E}" type="pres">
      <dgm:prSet presAssocID="{DB7EC77F-CAA3-46AF-8F48-314DB2DF0AE4}" presName="cycle" presStyleCnt="0">
        <dgm:presLayoutVars>
          <dgm:dir/>
          <dgm:resizeHandles val="exact"/>
        </dgm:presLayoutVars>
      </dgm:prSet>
      <dgm:spPr/>
    </dgm:pt>
    <dgm:pt modelId="{1F7F0040-CF85-412F-9106-FB3F942D43A2}" type="pres">
      <dgm:prSet presAssocID="{0CFE9BB2-49A2-408B-A1D4-8779E7806E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BA3750-D4C1-408F-A53D-3B228F4BEB4F}" type="pres">
      <dgm:prSet presAssocID="{0CFE9BB2-49A2-408B-A1D4-8779E7806EAD}" presName="spNode" presStyleCnt="0"/>
      <dgm:spPr/>
    </dgm:pt>
    <dgm:pt modelId="{FC0A0BF2-9AC1-418E-B9D0-7812CEBE278F}" type="pres">
      <dgm:prSet presAssocID="{01796F60-BB0E-4E83-8FDC-F2B48BC7A958}" presName="sibTrans" presStyleLbl="sibTrans1D1" presStyleIdx="0" presStyleCnt="5"/>
      <dgm:spPr/>
      <dgm:t>
        <a:bodyPr/>
        <a:lstStyle/>
        <a:p>
          <a:endParaRPr lang="cs-CZ"/>
        </a:p>
      </dgm:t>
    </dgm:pt>
    <dgm:pt modelId="{2E5227F5-919C-4C88-ABE6-673B9C9EE234}" type="pres">
      <dgm:prSet presAssocID="{4F07A9FE-9D27-4F9A-BE13-71AC2B32EE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05707B-35A7-43BF-9681-5EF270C74110}" type="pres">
      <dgm:prSet presAssocID="{4F07A9FE-9D27-4F9A-BE13-71AC2B32EE73}" presName="spNode" presStyleCnt="0"/>
      <dgm:spPr/>
    </dgm:pt>
    <dgm:pt modelId="{0B4E8AEA-D74F-46AC-8FD0-2DA11BA164CE}" type="pres">
      <dgm:prSet presAssocID="{42A4449A-1928-4E2A-AAA5-ED3766FFA711}" presName="sibTrans" presStyleLbl="sibTrans1D1" presStyleIdx="1" presStyleCnt="5"/>
      <dgm:spPr/>
      <dgm:t>
        <a:bodyPr/>
        <a:lstStyle/>
        <a:p>
          <a:endParaRPr lang="cs-CZ"/>
        </a:p>
      </dgm:t>
    </dgm:pt>
    <dgm:pt modelId="{FC15A6AE-3BBA-4B99-AACD-38F5470054AD}" type="pres">
      <dgm:prSet presAssocID="{58B5B9B5-3B75-4B5F-831E-1ABCA060E6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B75C4B-6A25-4BBF-91D4-009A80851244}" type="pres">
      <dgm:prSet presAssocID="{58B5B9B5-3B75-4B5F-831E-1ABCA060E6B9}" presName="spNode" presStyleCnt="0"/>
      <dgm:spPr/>
    </dgm:pt>
    <dgm:pt modelId="{A56B7835-EA04-483E-A573-219936C21BA5}" type="pres">
      <dgm:prSet presAssocID="{4953BC2E-297C-46E9-9E09-F21D3C066051}" presName="sibTrans" presStyleLbl="sibTrans1D1" presStyleIdx="2" presStyleCnt="5"/>
      <dgm:spPr/>
      <dgm:t>
        <a:bodyPr/>
        <a:lstStyle/>
        <a:p>
          <a:endParaRPr lang="cs-CZ"/>
        </a:p>
      </dgm:t>
    </dgm:pt>
    <dgm:pt modelId="{FE005A25-7633-4EE1-973C-E08DF1E55F06}" type="pres">
      <dgm:prSet presAssocID="{7E2D19CC-A0C8-43D8-9870-E143B545A1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B2EF24-2589-4CBD-A65B-66C211DB87BF}" type="pres">
      <dgm:prSet presAssocID="{7E2D19CC-A0C8-43D8-9870-E143B545A104}" presName="spNode" presStyleCnt="0"/>
      <dgm:spPr/>
    </dgm:pt>
    <dgm:pt modelId="{2B803E14-76BB-402B-A715-AE3D3585A68F}" type="pres">
      <dgm:prSet presAssocID="{460E7285-278F-4CE7-A05E-25BA4031D992}" presName="sibTrans" presStyleLbl="sibTrans1D1" presStyleIdx="3" presStyleCnt="5"/>
      <dgm:spPr/>
      <dgm:t>
        <a:bodyPr/>
        <a:lstStyle/>
        <a:p>
          <a:endParaRPr lang="cs-CZ"/>
        </a:p>
      </dgm:t>
    </dgm:pt>
    <dgm:pt modelId="{F8A88C3A-084D-43B7-8DFF-663533D22580}" type="pres">
      <dgm:prSet presAssocID="{54F211E1-27F1-40D9-982E-9FF3F05A35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9AF7C0-D27D-440F-A7E1-43DA81D95E6D}" type="pres">
      <dgm:prSet presAssocID="{54F211E1-27F1-40D9-982E-9FF3F05A354D}" presName="spNode" presStyleCnt="0"/>
      <dgm:spPr/>
    </dgm:pt>
    <dgm:pt modelId="{031E05BC-F2DC-47FC-B561-751B303DE048}" type="pres">
      <dgm:prSet presAssocID="{626EFFC9-1E19-4285-9DCF-90C6C82A33FB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9C66DDD2-2B31-48AE-B21E-C4D11BF0681C}" srcId="{DB7EC77F-CAA3-46AF-8F48-314DB2DF0AE4}" destId="{4F07A9FE-9D27-4F9A-BE13-71AC2B32EE73}" srcOrd="1" destOrd="0" parTransId="{7F9AA8E7-6670-4F2E-BF91-797106D6A28C}" sibTransId="{42A4449A-1928-4E2A-AAA5-ED3766FFA711}"/>
    <dgm:cxn modelId="{8ED5E942-30F0-4C21-A7D3-A98570597E63}" srcId="{DB7EC77F-CAA3-46AF-8F48-314DB2DF0AE4}" destId="{7E2D19CC-A0C8-43D8-9870-E143B545A104}" srcOrd="3" destOrd="0" parTransId="{F38FF139-D127-45D5-9620-04DD147EBC51}" sibTransId="{460E7285-278F-4CE7-A05E-25BA4031D992}"/>
    <dgm:cxn modelId="{EDB8F4EB-C874-4767-B3B7-D02FFBC2B043}" type="presOf" srcId="{01796F60-BB0E-4E83-8FDC-F2B48BC7A958}" destId="{FC0A0BF2-9AC1-418E-B9D0-7812CEBE278F}" srcOrd="0" destOrd="0" presId="urn:microsoft.com/office/officeart/2005/8/layout/cycle6"/>
    <dgm:cxn modelId="{8FB4700C-A7C5-4652-B31E-1026A5B73249}" type="presOf" srcId="{626EFFC9-1E19-4285-9DCF-90C6C82A33FB}" destId="{031E05BC-F2DC-47FC-B561-751B303DE048}" srcOrd="0" destOrd="0" presId="urn:microsoft.com/office/officeart/2005/8/layout/cycle6"/>
    <dgm:cxn modelId="{32CA1579-9338-4BFC-B331-145263A20D5B}" type="presOf" srcId="{4953BC2E-297C-46E9-9E09-F21D3C066051}" destId="{A56B7835-EA04-483E-A573-219936C21BA5}" srcOrd="0" destOrd="0" presId="urn:microsoft.com/office/officeart/2005/8/layout/cycle6"/>
    <dgm:cxn modelId="{B75CC6DA-68B9-4A64-9BDF-4A7F6CB663B5}" srcId="{DB7EC77F-CAA3-46AF-8F48-314DB2DF0AE4}" destId="{0CFE9BB2-49A2-408B-A1D4-8779E7806EAD}" srcOrd="0" destOrd="0" parTransId="{6000B447-BBC7-48D8-AEE1-6CB30E0AA2EB}" sibTransId="{01796F60-BB0E-4E83-8FDC-F2B48BC7A958}"/>
    <dgm:cxn modelId="{5C3AB0B9-2B43-4D2D-92F2-BE49CAF6D3A8}" type="presOf" srcId="{42A4449A-1928-4E2A-AAA5-ED3766FFA711}" destId="{0B4E8AEA-D74F-46AC-8FD0-2DA11BA164CE}" srcOrd="0" destOrd="0" presId="urn:microsoft.com/office/officeart/2005/8/layout/cycle6"/>
    <dgm:cxn modelId="{B94C4C91-6FE7-446B-9E71-88502DCABF42}" type="presOf" srcId="{DB7EC77F-CAA3-46AF-8F48-314DB2DF0AE4}" destId="{8FA8EB31-AAC5-4860-BD8A-3056E9B8335E}" srcOrd="0" destOrd="0" presId="urn:microsoft.com/office/officeart/2005/8/layout/cycle6"/>
    <dgm:cxn modelId="{3561891E-FA42-457E-8EB9-A933A9100582}" type="presOf" srcId="{4F07A9FE-9D27-4F9A-BE13-71AC2B32EE73}" destId="{2E5227F5-919C-4C88-ABE6-673B9C9EE234}" srcOrd="0" destOrd="0" presId="urn:microsoft.com/office/officeart/2005/8/layout/cycle6"/>
    <dgm:cxn modelId="{B5155DC6-563D-4D8E-BA1A-C5986646DE9C}" srcId="{DB7EC77F-CAA3-46AF-8F48-314DB2DF0AE4}" destId="{58B5B9B5-3B75-4B5F-831E-1ABCA060E6B9}" srcOrd="2" destOrd="0" parTransId="{BBD9393B-9DB4-4753-8F29-1E08816AE507}" sibTransId="{4953BC2E-297C-46E9-9E09-F21D3C066051}"/>
    <dgm:cxn modelId="{C008DD80-55D1-4A10-BAD7-103396D69725}" type="presOf" srcId="{58B5B9B5-3B75-4B5F-831E-1ABCA060E6B9}" destId="{FC15A6AE-3BBA-4B99-AACD-38F5470054AD}" srcOrd="0" destOrd="0" presId="urn:microsoft.com/office/officeart/2005/8/layout/cycle6"/>
    <dgm:cxn modelId="{610AEC7A-C9FA-4BF6-B672-D55509EA5104}" type="presOf" srcId="{7E2D19CC-A0C8-43D8-9870-E143B545A104}" destId="{FE005A25-7633-4EE1-973C-E08DF1E55F06}" srcOrd="0" destOrd="0" presId="urn:microsoft.com/office/officeart/2005/8/layout/cycle6"/>
    <dgm:cxn modelId="{E82BAF58-9B95-4C3B-8811-91000F0E4D38}" type="presOf" srcId="{0CFE9BB2-49A2-408B-A1D4-8779E7806EAD}" destId="{1F7F0040-CF85-412F-9106-FB3F942D43A2}" srcOrd="0" destOrd="0" presId="urn:microsoft.com/office/officeart/2005/8/layout/cycle6"/>
    <dgm:cxn modelId="{84BEB7DE-4F47-4C4D-8D44-F6305BE6518A}" type="presOf" srcId="{54F211E1-27F1-40D9-982E-9FF3F05A354D}" destId="{F8A88C3A-084D-43B7-8DFF-663533D22580}" srcOrd="0" destOrd="0" presId="urn:microsoft.com/office/officeart/2005/8/layout/cycle6"/>
    <dgm:cxn modelId="{2449CC34-DC08-490D-8052-BD3C8DD41538}" type="presOf" srcId="{460E7285-278F-4CE7-A05E-25BA4031D992}" destId="{2B803E14-76BB-402B-A715-AE3D3585A68F}" srcOrd="0" destOrd="0" presId="urn:microsoft.com/office/officeart/2005/8/layout/cycle6"/>
    <dgm:cxn modelId="{5231DDD1-A427-4DB8-89F5-98958763E196}" srcId="{DB7EC77F-CAA3-46AF-8F48-314DB2DF0AE4}" destId="{54F211E1-27F1-40D9-982E-9FF3F05A354D}" srcOrd="4" destOrd="0" parTransId="{086C477B-5F51-4E76-9640-8E1499FA5136}" sibTransId="{626EFFC9-1E19-4285-9DCF-90C6C82A33FB}"/>
    <dgm:cxn modelId="{94A0E5A9-9039-4C92-ACF2-ED02E7334BF8}" type="presParOf" srcId="{8FA8EB31-AAC5-4860-BD8A-3056E9B8335E}" destId="{1F7F0040-CF85-412F-9106-FB3F942D43A2}" srcOrd="0" destOrd="0" presId="urn:microsoft.com/office/officeart/2005/8/layout/cycle6"/>
    <dgm:cxn modelId="{13933E58-EF3E-45F8-809F-9B119CC4711C}" type="presParOf" srcId="{8FA8EB31-AAC5-4860-BD8A-3056E9B8335E}" destId="{D8BA3750-D4C1-408F-A53D-3B228F4BEB4F}" srcOrd="1" destOrd="0" presId="urn:microsoft.com/office/officeart/2005/8/layout/cycle6"/>
    <dgm:cxn modelId="{F4C5B0C5-67DB-494F-8847-4D9060B1FC75}" type="presParOf" srcId="{8FA8EB31-AAC5-4860-BD8A-3056E9B8335E}" destId="{FC0A0BF2-9AC1-418E-B9D0-7812CEBE278F}" srcOrd="2" destOrd="0" presId="urn:microsoft.com/office/officeart/2005/8/layout/cycle6"/>
    <dgm:cxn modelId="{02B8E401-A013-47A5-A4FF-4A0568D01F1D}" type="presParOf" srcId="{8FA8EB31-AAC5-4860-BD8A-3056E9B8335E}" destId="{2E5227F5-919C-4C88-ABE6-673B9C9EE234}" srcOrd="3" destOrd="0" presId="urn:microsoft.com/office/officeart/2005/8/layout/cycle6"/>
    <dgm:cxn modelId="{D473BA72-C51F-4663-A946-AB37F6029D4C}" type="presParOf" srcId="{8FA8EB31-AAC5-4860-BD8A-3056E9B8335E}" destId="{A405707B-35A7-43BF-9681-5EF270C74110}" srcOrd="4" destOrd="0" presId="urn:microsoft.com/office/officeart/2005/8/layout/cycle6"/>
    <dgm:cxn modelId="{6350D070-3500-437F-8A6F-8A05F8C86413}" type="presParOf" srcId="{8FA8EB31-AAC5-4860-BD8A-3056E9B8335E}" destId="{0B4E8AEA-D74F-46AC-8FD0-2DA11BA164CE}" srcOrd="5" destOrd="0" presId="urn:microsoft.com/office/officeart/2005/8/layout/cycle6"/>
    <dgm:cxn modelId="{44B8DA79-59CC-4A44-BD03-8AF7BE7C779F}" type="presParOf" srcId="{8FA8EB31-AAC5-4860-BD8A-3056E9B8335E}" destId="{FC15A6AE-3BBA-4B99-AACD-38F5470054AD}" srcOrd="6" destOrd="0" presId="urn:microsoft.com/office/officeart/2005/8/layout/cycle6"/>
    <dgm:cxn modelId="{07DE1CC1-1458-4066-AE49-CC808CDD23A7}" type="presParOf" srcId="{8FA8EB31-AAC5-4860-BD8A-3056E9B8335E}" destId="{5DB75C4B-6A25-4BBF-91D4-009A80851244}" srcOrd="7" destOrd="0" presId="urn:microsoft.com/office/officeart/2005/8/layout/cycle6"/>
    <dgm:cxn modelId="{D8DB5822-4E48-49DA-877F-FBAE8AC2854F}" type="presParOf" srcId="{8FA8EB31-AAC5-4860-BD8A-3056E9B8335E}" destId="{A56B7835-EA04-483E-A573-219936C21BA5}" srcOrd="8" destOrd="0" presId="urn:microsoft.com/office/officeart/2005/8/layout/cycle6"/>
    <dgm:cxn modelId="{DF29E29B-7CCC-4F65-9E5B-0C99F84E986C}" type="presParOf" srcId="{8FA8EB31-AAC5-4860-BD8A-3056E9B8335E}" destId="{FE005A25-7633-4EE1-973C-E08DF1E55F06}" srcOrd="9" destOrd="0" presId="urn:microsoft.com/office/officeart/2005/8/layout/cycle6"/>
    <dgm:cxn modelId="{18EA513E-4B60-4444-95DE-CEB212D9D00C}" type="presParOf" srcId="{8FA8EB31-AAC5-4860-BD8A-3056E9B8335E}" destId="{28B2EF24-2589-4CBD-A65B-66C211DB87BF}" srcOrd="10" destOrd="0" presId="urn:microsoft.com/office/officeart/2005/8/layout/cycle6"/>
    <dgm:cxn modelId="{B85747EF-A7AE-43C5-9D2B-2226AB35074E}" type="presParOf" srcId="{8FA8EB31-AAC5-4860-BD8A-3056E9B8335E}" destId="{2B803E14-76BB-402B-A715-AE3D3585A68F}" srcOrd="11" destOrd="0" presId="urn:microsoft.com/office/officeart/2005/8/layout/cycle6"/>
    <dgm:cxn modelId="{5B6051D3-FD10-4C63-8BBD-F022D925AA49}" type="presParOf" srcId="{8FA8EB31-AAC5-4860-BD8A-3056E9B8335E}" destId="{F8A88C3A-084D-43B7-8DFF-663533D22580}" srcOrd="12" destOrd="0" presId="urn:microsoft.com/office/officeart/2005/8/layout/cycle6"/>
    <dgm:cxn modelId="{C468379E-C9F9-4A01-819A-91A24299279A}" type="presParOf" srcId="{8FA8EB31-AAC5-4860-BD8A-3056E9B8335E}" destId="{9A9AF7C0-D27D-440F-A7E1-43DA81D95E6D}" srcOrd="13" destOrd="0" presId="urn:microsoft.com/office/officeart/2005/8/layout/cycle6"/>
    <dgm:cxn modelId="{6E7709EE-C8A8-4BA9-B09B-2CCDC6E7C6E9}" type="presParOf" srcId="{8FA8EB31-AAC5-4860-BD8A-3056E9B8335E}" destId="{031E05BC-F2DC-47FC-B561-751B303DE04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8830" cy="4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2"/>
            <a:ext cx="2918830" cy="4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22"/>
            <a:ext cx="2918830" cy="4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22"/>
            <a:ext cx="2918830" cy="4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BC685D-C101-4A68-8D88-ACF2344482C7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44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0" cy="4929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29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08B1-34C7-4239-A842-82BADDC87E89}" type="datetimeFigureOut">
              <a:rPr lang="cs-CZ" smtClean="0"/>
              <a:pPr/>
              <a:t>27.06.2022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662"/>
            <a:ext cx="5388610" cy="444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700"/>
            <a:ext cx="2918830" cy="4929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700"/>
            <a:ext cx="2918830" cy="4929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55BBD-769E-4938-974C-51B1D6F45E1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91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55BBD-769E-4938-974C-51B1D6F45E10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73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55BBD-769E-4938-974C-51B1D6F45E10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10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1C-4E52-4ADC-9DE4-68CAA8F6BBA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3049-153F-490A-9D9A-7F7CE81E38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7DD6-F5F9-468B-ABC5-FAFD53B309E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1146-6200-43B0-9A8F-6D7F4700FDD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5B53-1845-47E5-875A-2F6E97668F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5AC3-EB39-4D74-A951-6B872A62B6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20B1-D01E-4966-BC1A-F7B2F1F8F4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4EB8-099E-4B5D-93A8-BB23C4EF1AE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90D3-7695-425D-8DE8-4DD7A60939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A785-AAB5-4E0A-82E2-EFAE5E8390F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7F75BD8D-9DFC-4BA4-A18A-C2927943FB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ED029-A37B-4807-AC55-0F51B0AFB72B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agri.cz/public/web/file/630217/Prirucka_pro_zadavani_zakazek_PRV_8_kolo__verze_5__na_web_cistopis.pdf" TargetMode="Externa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gri.cz/public/web/mze/farmar/portal-farmare-pro-nove-uzivatele/zadost-o-pristup-na-portal-eagri.html?fbclid=IwAR0gUgyf68ZVD9I4MwVFahvBN_K_73Y7y7daNvL3Z66cyr4wTR9i430gsUk" TargetMode="External"/><Relationship Id="rId5" Type="http://schemas.openxmlformats.org/officeDocument/2006/relationships/hyperlink" Target="https://www.szif.cz/irj/portal/pf/pf-uvod" TargetMode="Externa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arlstejnskomas.cz/vyzvy-mas/dotacni-vyzvy-mas/123-pr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S-Karlštejnsko o.s\Desktop\Výstři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902" y="2060848"/>
            <a:ext cx="7248195" cy="3715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MAS-karlstejnsko_logo">
            <a:extLst>
              <a:ext uri="{FF2B5EF4-FFF2-40B4-BE49-F238E27FC236}">
                <a16:creationId xmlns="" xmlns:a16="http://schemas.microsoft.com/office/drawing/2014/main" id="{E0CA8118-2826-402C-809D-8BCDE59E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02" y="116632"/>
            <a:ext cx="7248195" cy="185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="" xmlns:a16="http://schemas.microsoft.com/office/drawing/2014/main" id="{0397E27D-2400-4475-9690-37F3E582E8BE}"/>
              </a:ext>
            </a:extLst>
          </p:cNvPr>
          <p:cNvSpPr txBox="1">
            <a:spLocks/>
          </p:cNvSpPr>
          <p:nvPr/>
        </p:nvSpPr>
        <p:spPr>
          <a:xfrm rot="10800000" flipV="1">
            <a:off x="1328902" y="5775762"/>
            <a:ext cx="7440521" cy="89359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Semináře pro žadatele a příjemce výzvy MAS </a:t>
            </a:r>
            <a:r>
              <a:rPr lang="cs-CZ" sz="18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Karlštejnsko</a:t>
            </a:r>
            <a:r>
              <a:rPr lang="cs-CZ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8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z.ú</a:t>
            </a:r>
            <a:r>
              <a:rPr lang="cs-CZ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 Programu rozvoje venkova (PRV)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24983"/>
            <a:ext cx="89154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 – Fiche 6 Podnikání v nezemědělských činnostech a cestovním ruchu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09DCE738-467A-4FA7-BACD-45A06214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32856"/>
            <a:ext cx="8915400" cy="40210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investice do vybraných nezemědělských činností dle Klasifikace ekonomických činností (CZ-NACE):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výjimkou činností v odvětví oceli, v uhelném průmyslu, stavby lodí, výroby syntetických vláken, tabákové výrobky, výroba zbraní a střeliva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s výjimkou developerská činnosti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s výjimkou oddílu 46 (velkoobchod) a skupiny 47.3 (maloobchod s pohonnými hmotami)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dále I, J, M, N oddíl 79 (cestovní agentury, kanceláře a jiné rezervační a související činnosti)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administrativní a kancelářské činnosti, pořádání konferencí a hospodářských výstav, balicí činnosti, ostatní vzdělávání, sportovní, zábavní a rekreační činnost, opravy počítačů a výrobků pro osobní potřebu převážně pro domácnost, poskytování ostatních osobních služeb.</a:t>
            </a: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výše způsobilých výdajů</a:t>
            </a:r>
          </a:p>
          <a:p>
            <a:pPr lvl="1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min. 	50.000,- Kč</a:t>
            </a:r>
          </a:p>
          <a:p>
            <a:pPr lvl="1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max.  5.000.000,- Kč</a:t>
            </a:r>
          </a:p>
          <a:p>
            <a:pPr lvl="2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alokace výzvy</a:t>
            </a:r>
          </a:p>
          <a:p>
            <a:pPr lvl="2"/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="" xmlns:a16="http://schemas.microsoft.com/office/drawing/2014/main" id="{5436C1BB-2E2F-4871-87F9-13E85F7AA45C}"/>
              </a:ext>
            </a:extLst>
          </p:cNvPr>
          <p:cNvSpPr/>
          <p:nvPr/>
        </p:nvSpPr>
        <p:spPr>
          <a:xfrm>
            <a:off x="8049344" y="46642"/>
            <a:ext cx="1728192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7/2022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8FCD7592-4377-487E-95A4-C56847EB2DED}"/>
              </a:ext>
            </a:extLst>
          </p:cNvPr>
          <p:cNvSpPr txBox="1"/>
          <p:nvPr/>
        </p:nvSpPr>
        <p:spPr>
          <a:xfrm>
            <a:off x="4953000" y="45811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Dotace až ve výši 45 %</a:t>
            </a:r>
          </a:p>
        </p:txBody>
      </p:sp>
    </p:spTree>
    <p:extLst>
      <p:ext uri="{BB962C8B-B14F-4D97-AF65-F5344CB8AC3E}">
        <p14:creationId xmlns:p14="http://schemas.microsoft.com/office/powerpoint/2010/main" val="183687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24983"/>
            <a:ext cx="89154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 – Fiche 8 Rozvoj venkovských oblastí – Vybrané kulturní památky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09DCE738-467A-4FA7-BACD-45A06214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32856"/>
            <a:ext cx="8915400" cy="4021056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investice pro obnovení a zhodnocení kulturních objektů dle Ústředního seznamu kulturních památek ČR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výdaje jako součást projektu (úprava povrchů, výstavba odstavných ploch a parkovacích stání, oplocení, venkovní mobiliář, informační tabule) – tvoří max 30 %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nákup nemovitosti</a:t>
            </a:r>
          </a:p>
          <a:p>
            <a:pPr algn="l"/>
            <a:endParaRPr lang="cs-CZ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výše způsobilých výdajů</a:t>
            </a:r>
          </a:p>
          <a:p>
            <a:pPr lvl="1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min. 	50.000,- Kč</a:t>
            </a:r>
          </a:p>
          <a:p>
            <a:pPr lvl="1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max. 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5.000.000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,- Kč</a:t>
            </a:r>
          </a:p>
          <a:p>
            <a:pPr lvl="2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alokace výzvy</a:t>
            </a:r>
          </a:p>
          <a:p>
            <a:pPr lvl="2"/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="" xmlns:a16="http://schemas.microsoft.com/office/drawing/2014/main" id="{5436C1BB-2E2F-4871-87F9-13E85F7AA45C}"/>
              </a:ext>
            </a:extLst>
          </p:cNvPr>
          <p:cNvSpPr/>
          <p:nvPr/>
        </p:nvSpPr>
        <p:spPr>
          <a:xfrm>
            <a:off x="8049344" y="46642"/>
            <a:ext cx="1728192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7/2022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8FCD7592-4377-487E-95A4-C56847EB2DED}"/>
              </a:ext>
            </a:extLst>
          </p:cNvPr>
          <p:cNvSpPr txBox="1"/>
          <p:nvPr/>
        </p:nvSpPr>
        <p:spPr>
          <a:xfrm>
            <a:off x="4953000" y="45811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Dotace až ve výši 80 %</a:t>
            </a:r>
          </a:p>
        </p:txBody>
      </p:sp>
    </p:spTree>
    <p:extLst>
      <p:ext uri="{BB962C8B-B14F-4D97-AF65-F5344CB8AC3E}">
        <p14:creationId xmlns:p14="http://schemas.microsoft.com/office/powerpoint/2010/main" val="76537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24983"/>
            <a:ext cx="89154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 – Fiche 8 Rozvoj venkovských oblastí – Kulturní a spolková zařízení vč. knihoven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09DCE738-467A-4FA7-BACD-45A06214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32856"/>
            <a:ext cx="8915400" cy="4021056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rekonstrukce/obnova/rozšíření kulturního a spolkového zařízení i zázemí (šatny, umývárny, toalety) vč. obecních knihoven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mobilní stavby – stavební buňky či jiné mobilní stavby pro klubovny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pořízení technologií a dalšího vybavení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mobilní zařízení – mobilní přístřešky, pódia, pivní sety, mobilní toalety, ozvučovací, osvětlovací a projekční technika a vybavení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výdaje jako součást projektu (úprava povrchů, výstavba odstavných ploch a parkovacích stání, oplocení, venkovní mobiliář, informační tabule) – tvoří max 30 %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nákup nemovitosti</a:t>
            </a:r>
          </a:p>
          <a:p>
            <a:pPr algn="l"/>
            <a:endParaRPr lang="cs-CZ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výše způsobilých výdajů</a:t>
            </a:r>
          </a:p>
          <a:p>
            <a:pPr lvl="1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min.       50.000,- Kč</a:t>
            </a:r>
          </a:p>
          <a:p>
            <a:pPr lvl="1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max. 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5.000.000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,- Kč</a:t>
            </a:r>
          </a:p>
          <a:p>
            <a:pPr lvl="2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alokace výzvy</a:t>
            </a:r>
          </a:p>
          <a:p>
            <a:pPr lvl="2"/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="" xmlns:a16="http://schemas.microsoft.com/office/drawing/2014/main" id="{5436C1BB-2E2F-4871-87F9-13E85F7AA45C}"/>
              </a:ext>
            </a:extLst>
          </p:cNvPr>
          <p:cNvSpPr/>
          <p:nvPr/>
        </p:nvSpPr>
        <p:spPr>
          <a:xfrm>
            <a:off x="8049344" y="46642"/>
            <a:ext cx="1728192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7/2022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8FCD7592-4377-487E-95A4-C56847EB2DED}"/>
              </a:ext>
            </a:extLst>
          </p:cNvPr>
          <p:cNvSpPr txBox="1"/>
          <p:nvPr/>
        </p:nvSpPr>
        <p:spPr>
          <a:xfrm>
            <a:off x="4953000" y="45811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Dotace až ve výši 80 %</a:t>
            </a:r>
          </a:p>
        </p:txBody>
      </p:sp>
    </p:spTree>
    <p:extLst>
      <p:ext uri="{BB962C8B-B14F-4D97-AF65-F5344CB8AC3E}">
        <p14:creationId xmlns:p14="http://schemas.microsoft.com/office/powerpoint/2010/main" val="284950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636680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Schéma postupů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B5C8CE3-BC06-4DF8-B217-EBD8114E1E7E}"/>
              </a:ext>
            </a:extLst>
          </p:cNvPr>
          <p:cNvSpPr txBox="1"/>
          <p:nvPr/>
        </p:nvSpPr>
        <p:spPr>
          <a:xfrm>
            <a:off x="775163" y="1334892"/>
            <a:ext cx="36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Vyhlášení výzvy MAS PRV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F239B036-92F7-458E-976C-74FE30E69A82}"/>
              </a:ext>
            </a:extLst>
          </p:cNvPr>
          <p:cNvSpPr txBox="1"/>
          <p:nvPr/>
        </p:nvSpPr>
        <p:spPr>
          <a:xfrm>
            <a:off x="5497540" y="133489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Konzultace se žadateli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EB62369B-2780-44CB-BE7B-3462292B7080}"/>
              </a:ext>
            </a:extLst>
          </p:cNvPr>
          <p:cNvSpPr txBox="1"/>
          <p:nvPr/>
        </p:nvSpPr>
        <p:spPr>
          <a:xfrm>
            <a:off x="5497540" y="209743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Žadatel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Portál farmáře</a:t>
            </a:r>
          </a:p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Podání Žádosti o dotaci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9E19780D-B777-4CC1-B33D-DA10B7FE2DBD}"/>
              </a:ext>
            </a:extLst>
          </p:cNvPr>
          <p:cNvSpPr txBox="1"/>
          <p:nvPr/>
        </p:nvSpPr>
        <p:spPr>
          <a:xfrm>
            <a:off x="808061" y="209743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administrativní kontrola Žádostí o dotaci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193EB75E-916A-41D1-9DC5-052D315BFD26}"/>
              </a:ext>
            </a:extLst>
          </p:cNvPr>
          <p:cNvSpPr txBox="1"/>
          <p:nvPr/>
        </p:nvSpPr>
        <p:spPr>
          <a:xfrm>
            <a:off x="808061" y="322975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Výběrová komise MAS</a:t>
            </a:r>
          </a:p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projektů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A65918E1-00F3-4A6A-80E9-68667EBDD75D}"/>
              </a:ext>
            </a:extLst>
          </p:cNvPr>
          <p:cNvSpPr txBox="1"/>
          <p:nvPr/>
        </p:nvSpPr>
        <p:spPr>
          <a:xfrm>
            <a:off x="5497539" y="322975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Správní rada MP</a:t>
            </a:r>
          </a:p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projektů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158392C9-1190-428F-A310-0C0C31E22896}"/>
              </a:ext>
            </a:extLst>
          </p:cNvPr>
          <p:cNvSpPr txBox="1"/>
          <p:nvPr/>
        </p:nvSpPr>
        <p:spPr>
          <a:xfrm>
            <a:off x="5497539" y="4434509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</a:t>
            </a:r>
          </a:p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vybraných a nevybraných projektů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ED68887A-AD82-4152-96F3-AAF5E9135872}"/>
              </a:ext>
            </a:extLst>
          </p:cNvPr>
          <p:cNvSpPr txBox="1"/>
          <p:nvPr/>
        </p:nvSpPr>
        <p:spPr>
          <a:xfrm>
            <a:off x="808061" y="435536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Žadatel</a:t>
            </a:r>
          </a:p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Registrace vybraných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ŽoD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RO SZIF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="" xmlns:a16="http://schemas.microsoft.com/office/drawing/2014/main" id="{CC70A4E4-21B4-4418-9B64-14538C8D872A}"/>
              </a:ext>
            </a:extLst>
          </p:cNvPr>
          <p:cNvSpPr/>
          <p:nvPr/>
        </p:nvSpPr>
        <p:spPr>
          <a:xfrm>
            <a:off x="4592960" y="1520005"/>
            <a:ext cx="648072" cy="18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="" xmlns:a16="http://schemas.microsoft.com/office/drawing/2014/main" id="{0F1B9F6D-DDAD-48DC-BAFA-C48CF930A392}"/>
              </a:ext>
            </a:extLst>
          </p:cNvPr>
          <p:cNvSpPr/>
          <p:nvPr/>
        </p:nvSpPr>
        <p:spPr>
          <a:xfrm>
            <a:off x="4592960" y="3554848"/>
            <a:ext cx="648072" cy="18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prava 16">
            <a:extLst>
              <a:ext uri="{FF2B5EF4-FFF2-40B4-BE49-F238E27FC236}">
                <a16:creationId xmlns="" xmlns:a16="http://schemas.microsoft.com/office/drawing/2014/main" id="{D1AC9E6A-2443-491D-A5A5-D9278DB1F236}"/>
              </a:ext>
            </a:extLst>
          </p:cNvPr>
          <p:cNvSpPr/>
          <p:nvPr/>
        </p:nvSpPr>
        <p:spPr>
          <a:xfrm rot="10800000">
            <a:off x="4592960" y="2422526"/>
            <a:ext cx="648072" cy="18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prava 17">
            <a:extLst>
              <a:ext uri="{FF2B5EF4-FFF2-40B4-BE49-F238E27FC236}">
                <a16:creationId xmlns="" xmlns:a16="http://schemas.microsoft.com/office/drawing/2014/main" id="{DB2EABC7-1F9F-40BD-8A18-D22315E8DE55}"/>
              </a:ext>
            </a:extLst>
          </p:cNvPr>
          <p:cNvSpPr/>
          <p:nvPr/>
        </p:nvSpPr>
        <p:spPr>
          <a:xfrm rot="10800000">
            <a:off x="4592960" y="4955525"/>
            <a:ext cx="648072" cy="18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="" xmlns:a16="http://schemas.microsoft.com/office/drawing/2014/main" id="{FB57188D-E327-483C-8D04-6A17C8C2D5A4}"/>
              </a:ext>
            </a:extLst>
          </p:cNvPr>
          <p:cNvSpPr/>
          <p:nvPr/>
        </p:nvSpPr>
        <p:spPr>
          <a:xfrm>
            <a:off x="6753200" y="1796105"/>
            <a:ext cx="216024" cy="30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lů 19">
            <a:extLst>
              <a:ext uri="{FF2B5EF4-FFF2-40B4-BE49-F238E27FC236}">
                <a16:creationId xmlns="" xmlns:a16="http://schemas.microsoft.com/office/drawing/2014/main" id="{BC8AEE56-DA91-41E2-A2A6-C5B35CBA2D8B}"/>
              </a:ext>
            </a:extLst>
          </p:cNvPr>
          <p:cNvSpPr/>
          <p:nvPr/>
        </p:nvSpPr>
        <p:spPr>
          <a:xfrm>
            <a:off x="2467351" y="2931768"/>
            <a:ext cx="216024" cy="30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lů 20">
            <a:extLst>
              <a:ext uri="{FF2B5EF4-FFF2-40B4-BE49-F238E27FC236}">
                <a16:creationId xmlns="" xmlns:a16="http://schemas.microsoft.com/office/drawing/2014/main" id="{16D79049-34B1-424B-8C01-C49DC1EB1432}"/>
              </a:ext>
            </a:extLst>
          </p:cNvPr>
          <p:cNvSpPr/>
          <p:nvPr/>
        </p:nvSpPr>
        <p:spPr>
          <a:xfrm>
            <a:off x="6753200" y="4133184"/>
            <a:ext cx="216024" cy="30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83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636680"/>
          </a:xfrm>
        </p:spPr>
        <p:txBody>
          <a:bodyPr>
            <a:normAutofit/>
          </a:bodyPr>
          <a:lstStyle/>
          <a:p>
            <a:pPr algn="ctr"/>
            <a:r>
              <a:rPr lang="cs-CZ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Předpokládaný harmonogram</a:t>
            </a:r>
            <a:endParaRPr lang="cs-CZ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B5C8CE3-BC06-4DF8-B217-EBD8114E1E7E}"/>
              </a:ext>
            </a:extLst>
          </p:cNvPr>
          <p:cNvSpPr txBox="1"/>
          <p:nvPr/>
        </p:nvSpPr>
        <p:spPr>
          <a:xfrm>
            <a:off x="775162" y="1527175"/>
            <a:ext cx="525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 podání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ŽoD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portál Farmáře: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F239B036-92F7-458E-976C-74FE30E69A82}"/>
              </a:ext>
            </a:extLst>
          </p:cNvPr>
          <p:cNvSpPr txBox="1"/>
          <p:nvPr/>
        </p:nvSpPr>
        <p:spPr>
          <a:xfrm>
            <a:off x="5961112" y="152717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31.7.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="" xmlns:a16="http://schemas.microsoft.com/office/drawing/2014/main" id="{0B49E720-464A-F447-8BF0-B5734CD1887A}"/>
              </a:ext>
            </a:extLst>
          </p:cNvPr>
          <p:cNvSpPr txBox="1"/>
          <p:nvPr/>
        </p:nvSpPr>
        <p:spPr>
          <a:xfrm>
            <a:off x="529003" y="1988840"/>
            <a:ext cx="406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 kontrola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ŽoD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MAS: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92D7FDE9-A71C-8E45-B0FD-50596458975C}"/>
              </a:ext>
            </a:extLst>
          </p:cNvPr>
          <p:cNvSpPr txBox="1"/>
          <p:nvPr/>
        </p:nvSpPr>
        <p:spPr>
          <a:xfrm>
            <a:off x="5961112" y="19888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.8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="" xmlns:a16="http://schemas.microsoft.com/office/drawing/2014/main" id="{A252422B-3B80-5C49-BA39-8A798203A98F}"/>
              </a:ext>
            </a:extLst>
          </p:cNvPr>
          <p:cNvSpPr txBox="1"/>
          <p:nvPr/>
        </p:nvSpPr>
        <p:spPr>
          <a:xfrm>
            <a:off x="384987" y="2482075"/>
            <a:ext cx="406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 kolo připomínek: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86855E5D-0570-CB48-A6AA-CF75B2DF8B60}"/>
              </a:ext>
            </a:extLst>
          </p:cNvPr>
          <p:cNvSpPr txBox="1"/>
          <p:nvPr/>
        </p:nvSpPr>
        <p:spPr>
          <a:xfrm>
            <a:off x="5961111" y="248951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8.8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5299DB25-35E2-A840-8CB7-A6F1F32DCB4E}"/>
              </a:ext>
            </a:extLst>
          </p:cNvPr>
          <p:cNvSpPr txBox="1"/>
          <p:nvPr/>
        </p:nvSpPr>
        <p:spPr>
          <a:xfrm>
            <a:off x="601011" y="2955998"/>
            <a:ext cx="406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Druhá kontrola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ŽoD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MAS: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FFC84E1B-87F0-D948-AC81-3663029FE862}"/>
              </a:ext>
            </a:extLst>
          </p:cNvPr>
          <p:cNvSpPr txBox="1"/>
          <p:nvPr/>
        </p:nvSpPr>
        <p:spPr>
          <a:xfrm>
            <a:off x="5961112" y="295393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.8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="" xmlns:a16="http://schemas.microsoft.com/office/drawing/2014/main" id="{AFC4D690-B3D9-8248-9BAD-BE0E5715F218}"/>
              </a:ext>
            </a:extLst>
          </p:cNvPr>
          <p:cNvSpPr txBox="1"/>
          <p:nvPr/>
        </p:nvSpPr>
        <p:spPr>
          <a:xfrm>
            <a:off x="456995" y="3411500"/>
            <a:ext cx="406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Druhé kolo připomínek: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D92EF1C5-149C-E94F-B244-ECA7D0DE65BC}"/>
              </a:ext>
            </a:extLst>
          </p:cNvPr>
          <p:cNvSpPr txBox="1"/>
          <p:nvPr/>
        </p:nvSpPr>
        <p:spPr>
          <a:xfrm>
            <a:off x="5961112" y="341105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16.8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4FEE2B35-3797-9A46-873B-FE8CDBC5170D}"/>
              </a:ext>
            </a:extLst>
          </p:cNvPr>
          <p:cNvSpPr txBox="1"/>
          <p:nvPr/>
        </p:nvSpPr>
        <p:spPr>
          <a:xfrm>
            <a:off x="200471" y="3889033"/>
            <a:ext cx="406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projektů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7FD0D3F9-065B-FB4E-8AD3-002B15195AC8}"/>
              </a:ext>
            </a:extLst>
          </p:cNvPr>
          <p:cNvSpPr txBox="1"/>
          <p:nvPr/>
        </p:nvSpPr>
        <p:spPr>
          <a:xfrm>
            <a:off x="5961111" y="388903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– 23.8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="" xmlns:a16="http://schemas.microsoft.com/office/drawing/2014/main" id="{791A0FB0-A8B7-4D49-83E7-758583B2807F}"/>
              </a:ext>
            </a:extLst>
          </p:cNvPr>
          <p:cNvSpPr txBox="1"/>
          <p:nvPr/>
        </p:nvSpPr>
        <p:spPr>
          <a:xfrm>
            <a:off x="384987" y="4350698"/>
            <a:ext cx="406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projektů(SRMP)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9C9E67D6-2D31-8B4D-B690-5A73E5099F0D}"/>
              </a:ext>
            </a:extLst>
          </p:cNvPr>
          <p:cNvSpPr txBox="1"/>
          <p:nvPr/>
        </p:nvSpPr>
        <p:spPr>
          <a:xfrm>
            <a:off x="5980484" y="53058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31.8.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="" xmlns:a16="http://schemas.microsoft.com/office/drawing/2014/main" id="{4DEEABB2-A4BD-E945-8902-7456D1698305}"/>
              </a:ext>
            </a:extLst>
          </p:cNvPr>
          <p:cNvSpPr txBox="1"/>
          <p:nvPr/>
        </p:nvSpPr>
        <p:spPr>
          <a:xfrm>
            <a:off x="-87560" y="4856191"/>
            <a:ext cx="406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žadatelům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="" xmlns:a16="http://schemas.microsoft.com/office/drawing/2014/main" id="{13163D7D-0C13-1544-96F0-DDA87E70B6CD}"/>
              </a:ext>
            </a:extLst>
          </p:cNvPr>
          <p:cNvSpPr txBox="1"/>
          <p:nvPr/>
        </p:nvSpPr>
        <p:spPr>
          <a:xfrm>
            <a:off x="416496" y="5305861"/>
            <a:ext cx="406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Podání žádosti na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SZIF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99762FB1-4CA9-A04E-88A6-86078B923777}"/>
              </a:ext>
            </a:extLst>
          </p:cNvPr>
          <p:cNvSpPr txBox="1"/>
          <p:nvPr/>
        </p:nvSpPr>
        <p:spPr>
          <a:xfrm>
            <a:off x="5980484" y="485619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26.8.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="" xmlns:a16="http://schemas.microsoft.com/office/drawing/2014/main" id="{00012622-0786-3F4B-B551-2F0F074CB03D}"/>
              </a:ext>
            </a:extLst>
          </p:cNvPr>
          <p:cNvSpPr txBox="1"/>
          <p:nvPr/>
        </p:nvSpPr>
        <p:spPr>
          <a:xfrm>
            <a:off x="5961112" y="435025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– 26.8.</a:t>
            </a:r>
          </a:p>
        </p:txBody>
      </p:sp>
    </p:spTree>
    <p:extLst>
      <p:ext uri="{BB962C8B-B14F-4D97-AF65-F5344CB8AC3E}">
        <p14:creationId xmlns:p14="http://schemas.microsoft.com/office/powerpoint/2010/main" val="54232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Povinné podmínky podání</a:t>
            </a:r>
            <a:b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Žádosti o dotaci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6DC6D2FC-AD4B-4955-9F89-FE43E62A195F}"/>
              </a:ext>
            </a:extLst>
          </p:cNvPr>
          <p:cNvSpPr txBox="1"/>
          <p:nvPr/>
        </p:nvSpPr>
        <p:spPr>
          <a:xfrm>
            <a:off x="848544" y="1847088"/>
            <a:ext cx="8136904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je realizován na území MAS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je v souladu s SCLLD MAS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Lhůta vázanosti (udržitelnosti) projektu na účel trvá 5 let od data převedení dotace na účet příjemce dotace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případě, že se žadatel zavázal vytvořit pracovní místo musí vytvořit nové pracovní místo nejpozději do 6 měsíců od data převedení dotace na jeho účet. Závazek počtu nově vytvořených pracovních míst běží ve lhůtě 3 roky od data převedení dotace na účet příjemce dotace v případě, že ke dni podání Žádosti o platbu je příjemce dotace malý nebo střední podnik nebo ve lhůtě 5 let od data převedení dotace na účet příjemce dotace v případě, že ke dni podání Žádosti o platbu je příjemce dotace velký podnik.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680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Přílohy předkládané při podání </a:t>
            </a:r>
            <a:b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Žádosti o dotaci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6DC6D2FC-AD4B-4955-9F89-FE43E62A195F}"/>
              </a:ext>
            </a:extLst>
          </p:cNvPr>
          <p:cNvSpPr txBox="1"/>
          <p:nvPr/>
        </p:nvSpPr>
        <p:spPr>
          <a:xfrm>
            <a:off x="848544" y="1847088"/>
            <a:ext cx="8136904" cy="48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Pravomocný odpovídající správní akt stavebního úřadu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Projektová dokumentace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Půdorys stavby, pokud není součástí Projektové dokumentace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Katastrální mapa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Formulář pro posouzení finančního zdraví žadatele (nad 1.000.000 Kč)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Prohlášení o zařazení podniku do kategorie mikropodniků, malých a středních podniků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Znalecký posudek (při nákupu nemovitosti)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Prohlášení o realizaci projektu v souladu s plánem rozvoje obce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Souhlasné stanovisko příslušného orgánu památkové péče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Plná moc (v případě zastoupení žadatele)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Přílohy MAS - potvrzení o spolupráci s MP, závazné prohlášení publicity, plán financování atd.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5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Přílohy předkládané po zaregistrování </a:t>
            </a:r>
            <a:b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Žádosti o dotaci na RO SZIF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F5664209-E86E-4F35-9EDC-F12A9FA529F0}"/>
              </a:ext>
            </a:extLst>
          </p:cNvPr>
          <p:cNvSpPr txBox="1"/>
          <p:nvPr/>
        </p:nvSpPr>
        <p:spPr>
          <a:xfrm>
            <a:off x="848544" y="1847088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Kompletní dokumentace k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cenovému marketingu/výběrovému/zadávacímu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řízení vč. podepsané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smlouvy, tzn. způsobilé výdaje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500.000/2.000.000 Kč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Formulář Žádosti o dotaci aktualizovaný dle výsledku výběrového/zadávacího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řízení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Doložení na SZIF do 70 dní od registrace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ŽoD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RO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SZIF (31. 8. 2022)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52736"/>
            <a:ext cx="8915400" cy="564672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Přílohy předkládané při podpisu Dohody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B48F341E-80D3-4701-ACC4-8CE6ED58C369}"/>
              </a:ext>
            </a:extLst>
          </p:cNvPr>
          <p:cNvSpPr txBox="1"/>
          <p:nvPr/>
        </p:nvSpPr>
        <p:spPr>
          <a:xfrm>
            <a:off x="884548" y="1844824"/>
            <a:ext cx="8136904" cy="14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finančního úřadu o bezdlužnosti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Čestné prohlášení k de minimis </a:t>
            </a:r>
          </a:p>
        </p:txBody>
      </p:sp>
    </p:spTree>
    <p:extLst>
      <p:ext uri="{BB962C8B-B14F-4D97-AF65-F5344CB8AC3E}">
        <p14:creationId xmlns:p14="http://schemas.microsoft.com/office/powerpoint/2010/main" val="31095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Přílohy předkládané při podání</a:t>
            </a:r>
            <a:b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Žádosti o platbu na MAS/RO SZIF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2B31477-7303-41E0-8645-FDFCF6358951}"/>
              </a:ext>
            </a:extLst>
          </p:cNvPr>
          <p:cNvSpPr txBox="1"/>
          <p:nvPr/>
        </p:nvSpPr>
        <p:spPr>
          <a:xfrm>
            <a:off x="884548" y="1628800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Oprávnění k provozování činnosti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Doklad o vedení bankovního účtu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Účetní/daňové doklady související s realizací projektu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Doklad o uhrazení závazku dodavateli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případě nákupu strojů a technologií nad 100.000 Kč/kus nebo komplet bez DPH doklad o posouzení shody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Kolaudační souhlas nebo oznámení stavebnímu úřadu o užívání stavby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Soupisky účetních/daňových dokladů k výdajům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finančního úřadu o bezdlužnosti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Cenový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(zakázka v hodnotě do 500.000 Kč bez DPH),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včetně písemné smlouvy nebo objednávky s vybraným dodavatelem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Dodatek/Dodatky ke smlouvě s dodavatelem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Soupis stavebních prací s výkazem výměr a položkový rozpočet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Fotodokumentace předmětu dotace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Kupní smlouva (v případě nákupu nemovitostí)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Přehled o výši pojistného a vyplacených dávkách (v případě vytvoření pracovního místa)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Prohlášení o zařazení podniku do kategorie mikropodniků, malých a středních podniků podle velikosti        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1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výzva MAS v souladu </a:t>
            </a:r>
            <a:b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Programem rozvoje venkova (PRV)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847088"/>
            <a:ext cx="8915400" cy="4389120"/>
          </a:xfrm>
        </p:spPr>
        <p:txBody>
          <a:bodyPr>
            <a:normAutofit/>
          </a:bodyPr>
          <a:lstStyle/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Vyhlášení výzvy			1. 7.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Semináře pro žadatele a příjemce	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27. 6. 2022, 30. 6. 2022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Příjem žádostí			1. 7.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31. 7.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marL="0" indent="0"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Termín registrace na RO SZIF	31. 8.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 udržitelnosti		5 let od proplacení Žádosti o platbu</a:t>
            </a:r>
          </a:p>
        </p:txBody>
      </p:sp>
      <p:pic>
        <p:nvPicPr>
          <p:cNvPr id="1026" name="Picture 2" descr="PRV_logo_EU">
            <a:extLst>
              <a:ext uri="{FF2B5EF4-FFF2-40B4-BE49-F238E27FC236}">
                <a16:creationId xmlns="" xmlns:a16="http://schemas.microsoft.com/office/drawing/2014/main" id="{D4DA7E53-AEC6-48B0-9425-7DD31FFA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4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92696"/>
            <a:ext cx="8915400" cy="621457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Výběrová řízení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2B31477-7303-41E0-8645-FDFCF6358951}"/>
              </a:ext>
            </a:extLst>
          </p:cNvPr>
          <p:cNvSpPr txBox="1"/>
          <p:nvPr/>
        </p:nvSpPr>
        <p:spPr>
          <a:xfrm>
            <a:off x="884548" y="162880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Pokud předpokládaná hodnota zakázky přesáhne nebo je rovna 500.000 Kč bez DPH, je žadatel/příjemce dotace povinen uskutečnit </a:t>
            </a: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tzv. větší cenový marketing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zakázce rovno nebo vyšší než 2.000.000 Kč je potřeba uskutečnit </a:t>
            </a: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výběrové řízení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Řídí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přitom Příručkou pro zadávání veřejných zakázek, která je pro něj závazná, viz odkaz 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https://eagri.cz/public/web/file/630217/Prirucka_pro_zadavani_zakazek_PRV_8_kolo__verze_5__na_web_cistopis.pdf</a:t>
            </a: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MAS musí žadatel doložit kompletní dokumentaci k zrealizovanému výběrovému/ zadávacímu řízení včetně aktualizovaného formuláře Žádosti o dotaci.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Pokud předpokládaná hodnota zakázky nedosáhne 500.000 Kč bez DPH, je žadatel povinen postupovat transparentně a nediskriminačně. Za průkazný způsob lze považovat záznam - tabulku s uvedením alespoň 3 dodavatelů, která srozumitelně poskytne srovnatelný </a:t>
            </a: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cenový přehled (tzv. cenový marketing).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Cenový marketing se dodává až v Žádosti o platbu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2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720080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Preferenční kritéria Žádosti o dotaci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2B31477-7303-41E0-8645-FDFCF6358951}"/>
              </a:ext>
            </a:extLst>
          </p:cNvPr>
          <p:cNvSpPr txBox="1"/>
          <p:nvPr/>
        </p:nvSpPr>
        <p:spPr>
          <a:xfrm>
            <a:off x="884548" y="1526834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Vytváření pracovních míst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Návaznost a synergický efekt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Spolupráce více subjektů při přípravě záměru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Dopad projektu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Inovativnost projektu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Publicita a propagace MAS (MP)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Veřejná obhajoba projektu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Spolupráce s MP (MAS) při přípravě projektu (Žádosti o dotaci)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stávajících objektů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Dosažitelnost výsledků projektu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2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720080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farmáře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2B31477-7303-41E0-8645-FDFCF6358951}"/>
              </a:ext>
            </a:extLst>
          </p:cNvPr>
          <p:cNvSpPr txBox="1"/>
          <p:nvPr/>
        </p:nvSpPr>
        <p:spPr>
          <a:xfrm>
            <a:off x="884548" y="1526834"/>
            <a:ext cx="8136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 o dotaci včetně dokládání příloh probíhá elektronicky </a:t>
            </a:r>
            <a:b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 systém SZIF – Portál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farmáře</a:t>
            </a:r>
          </a:p>
          <a:p>
            <a:pPr algn="just"/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Registrace vyplněním formuláře Žádost o přístup do Portálu EAGRI </a:t>
            </a:r>
            <a:b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do Portálu Farmáře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SZIF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Odkaz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www.szif.cz/irj/portal/pf/pf-uvod</a:t>
            </a: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https://eagri.cz/public/web/mze/farmar/portal-farmare-pro-nove-uzivatele/zadost-o-pristup-na-portal-eagri.html?fbclid=IwAR0gUgyf68ZVD9I4MwVFahvBN_K_73Y7y7daNvL3Z66cyr4wTR9i430gsUk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1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04963" y="-6143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40730" y="2869406"/>
            <a:ext cx="4824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 Karlštejnsko, </a:t>
            </a:r>
            <a:r>
              <a:rPr lang="cs-CZ" sz="20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z.ú</a:t>
            </a:r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Všeradice 18</a:t>
            </a:r>
          </a:p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267 26  Všeradice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Kanceláře:</a:t>
            </a:r>
            <a:b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 Drahou 984, 252 30 Řevnice</a:t>
            </a:r>
          </a:p>
          <a:p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Všeradice 18, 267 26 Všeradice</a:t>
            </a:r>
          </a:p>
          <a:p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Palackého nám. 97/20, 268 01 Hořovice</a:t>
            </a:r>
          </a:p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+420 226 207 070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info@karlstejnskomas.cz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web: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www.karlstejnskomas.cz</a:t>
            </a:r>
          </a:p>
          <a:p>
            <a:endParaRPr lang="cs-CZ" dirty="0"/>
          </a:p>
        </p:txBody>
      </p:sp>
      <p:pic>
        <p:nvPicPr>
          <p:cNvPr id="2" name="Picture 2" descr="MAS-karlstejnsko_logo">
            <a:extLst>
              <a:ext uri="{FF2B5EF4-FFF2-40B4-BE49-F238E27FC236}">
                <a16:creationId xmlns="" xmlns:a16="http://schemas.microsoft.com/office/drawing/2014/main" id="{3ADC1154-153B-43A9-AA2B-50AD8049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1" y="916781"/>
            <a:ext cx="7610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PRV_logo_EU">
            <a:extLst>
              <a:ext uri="{FF2B5EF4-FFF2-40B4-BE49-F238E27FC236}">
                <a16:creationId xmlns="" xmlns:a16="http://schemas.microsoft.com/office/drawing/2014/main" id="{8FBCC916-7E63-4087-A6A4-0F39CBBD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8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04963" y="-6143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8504" y="2717626"/>
            <a:ext cx="9273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 Karlštejnsko, z.ú.</a:t>
            </a:r>
            <a:b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František Palek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+420 608 535 527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frantisek.palek@karlstejnskomas.cz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web: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www.karlstejnskomas.cz</a:t>
            </a:r>
          </a:p>
          <a:p>
            <a:endParaRPr lang="cs-CZ" sz="2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600" dirty="0">
              <a:solidFill>
                <a:schemeClr val="accent3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hlinkClick r:id="rId3"/>
              </a:rPr>
              <a:t>https://karlstejnskomas.cz/vyzvy-mas/prv/</a:t>
            </a:r>
            <a:endParaRPr lang="cs-CZ" dirty="0"/>
          </a:p>
        </p:txBody>
      </p:sp>
      <p:pic>
        <p:nvPicPr>
          <p:cNvPr id="2" name="Picture 2" descr="MAS-karlstejnsko_logo">
            <a:extLst>
              <a:ext uri="{FF2B5EF4-FFF2-40B4-BE49-F238E27FC236}">
                <a16:creationId xmlns="" xmlns:a16="http://schemas.microsoft.com/office/drawing/2014/main" id="{3ADC1154-153B-43A9-AA2B-50AD8049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1" y="764704"/>
            <a:ext cx="7610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PRV_logo_EU">
            <a:extLst>
              <a:ext uri="{FF2B5EF4-FFF2-40B4-BE49-F238E27FC236}">
                <a16:creationId xmlns="" xmlns:a16="http://schemas.microsoft.com/office/drawing/2014/main" id="{B74C3A91-DC61-4D54-B6D5-B1AA3EB1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8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4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Veřejně prospěšné služby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rozvoje regionu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malého a středního podnikání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Propagace regionu, jeho kulturního dědictví a turistického a podnikatelského potenciálu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Spolupráce s nadacemi, občanskými sdruženími a podnikateli na podpoře regionu</a:t>
            </a:r>
          </a:p>
        </p:txBody>
      </p:sp>
      <p:pic>
        <p:nvPicPr>
          <p:cNvPr id="1026" name="Picture 2" descr="PRV_logo_EU">
            <a:extLst>
              <a:ext uri="{FF2B5EF4-FFF2-40B4-BE49-F238E27FC236}">
                <a16:creationId xmlns="" xmlns:a16="http://schemas.microsoft.com/office/drawing/2014/main" id="{D4DA7E53-AEC6-48B0-9425-7DD31FFA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2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Komunitně vedený </a:t>
            </a:r>
            <a:b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místní rozvoj (CLLD)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Posláním MAS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Karlštejnsko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z.ú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 regionální rozvoj na základě místního partnerství mezi soukromým a veřejným sektorem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Partnerství je realizováno se zapojením veřejnosti a podnikatelských subjektů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Probíhá na základě principu „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-up“ se zapojením dobrovolníků ze strany široké veřejnosti, obcí, podnikatelů, neziskových organizací a úspěšných žadatelů</a:t>
            </a:r>
          </a:p>
          <a:p>
            <a:pPr marL="0" indent="0">
              <a:buNone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partnerů na základě zkušeností starostů obcí a jejich znalostí podnikatelů a neziskové sféry</a:t>
            </a:r>
          </a:p>
        </p:txBody>
      </p:sp>
      <p:pic>
        <p:nvPicPr>
          <p:cNvPr id="1026" name="Picture 2" descr="PRV_logo_EU">
            <a:extLst>
              <a:ext uri="{FF2B5EF4-FFF2-40B4-BE49-F238E27FC236}">
                <a16:creationId xmlns="" xmlns:a16="http://schemas.microsoft.com/office/drawing/2014/main" id="{D4DA7E53-AEC6-48B0-9425-7DD31FFA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6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Komunitně vedený </a:t>
            </a:r>
            <a:b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místní rozvoj (CLLD)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Integrovaným nástrojem pro rozvoj regionu je Strategie komunitně vedeného místního rozvoje „Via Carolina“ vypracovaná MAS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Karlštejnsko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z.ú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Jednou z podmínek pro čerpání finančních prostředků z EU bylo právě vypracování této Strategie.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vytvoření dlouhodobě plně funkčního místního partnerství se předpokládá zapojení dalších dobrovolníků z řad žadatelů o finanční prostředky.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Zájemci o účast v místním partnerství se mohou stát ihned přidruženými členy. Účastí na schvalování jednotlivých projektů se pak přímo podílejí na rozvoji svého regionu.</a:t>
            </a:r>
          </a:p>
        </p:txBody>
      </p:sp>
      <p:pic>
        <p:nvPicPr>
          <p:cNvPr id="1026" name="Picture 2" descr="PRV_logo_EU">
            <a:extLst>
              <a:ext uri="{FF2B5EF4-FFF2-40B4-BE49-F238E27FC236}">
                <a16:creationId xmlns="" xmlns:a16="http://schemas.microsoft.com/office/drawing/2014/main" id="{D4DA7E53-AEC6-48B0-9425-7DD31FFA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04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720080"/>
          </a:xfrm>
        </p:spPr>
        <p:txBody>
          <a:bodyPr>
            <a:normAutofit/>
          </a:bodyPr>
          <a:lstStyle/>
          <a:p>
            <a:pPr algn="ctr"/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Partnerství s MAS </a:t>
            </a:r>
            <a:r>
              <a:rPr lang="cs-CZ" sz="3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Karlštejnsko</a:t>
            </a:r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3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z.ú</a:t>
            </a:r>
            <a:r>
              <a:rPr lang="cs-CZ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1266" name="Picture 2" descr="PRV_logo_EU">
            <a:extLst>
              <a:ext uri="{FF2B5EF4-FFF2-40B4-BE49-F238E27FC236}">
                <a16:creationId xmlns="" xmlns:a16="http://schemas.microsoft.com/office/drawing/2014/main" id="{B62780CE-FA55-46A4-A6CB-EB06190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2B31477-7303-41E0-8645-FDFCF6358951}"/>
              </a:ext>
            </a:extLst>
          </p:cNvPr>
          <p:cNvSpPr txBox="1"/>
          <p:nvPr/>
        </p:nvSpPr>
        <p:spPr>
          <a:xfrm>
            <a:off x="884548" y="1628800"/>
            <a:ext cx="8244916" cy="306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Úspěšní žadatelé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Partnerská smlouva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Činnosti v rámci partnerství (propagace MAS, účast v orgánech MAS a další)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Členské příspěvky</a:t>
            </a:r>
          </a:p>
        </p:txBody>
      </p:sp>
    </p:spTree>
    <p:extLst>
      <p:ext uri="{BB962C8B-B14F-4D97-AF65-F5344CB8AC3E}">
        <p14:creationId xmlns:p14="http://schemas.microsoft.com/office/powerpoint/2010/main" val="126474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1391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Služby MAS Karlštejnsko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="" xmlns:a16="http://schemas.microsoft.com/office/drawing/2014/main" id="{64BC3FD5-0D78-4FD3-8877-B258C82F5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377441"/>
              </p:ext>
            </p:extLst>
          </p:nvPr>
        </p:nvGraphicFramePr>
        <p:xfrm>
          <a:off x="495300" y="1719176"/>
          <a:ext cx="8915400" cy="42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PRV_logo_EU">
            <a:extLst>
              <a:ext uri="{FF2B5EF4-FFF2-40B4-BE49-F238E27FC236}">
                <a16:creationId xmlns="" xmlns:a16="http://schemas.microsoft.com/office/drawing/2014/main" id="{6FD8D7B6-1F32-4903-8985-71E514A8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0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(Program rozvoje venkova)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Zástupný symbol pro obsah 2">
            <a:extLst>
              <a:ext uri="{FF2B5EF4-FFF2-40B4-BE49-F238E27FC236}">
                <a16:creationId xmlns="" xmlns:a16="http://schemas.microsoft.com/office/drawing/2014/main" id="{32D9F6F6-DBC3-47B0-906C-7CF581268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720715"/>
              </p:ext>
            </p:extLst>
          </p:nvPr>
        </p:nvGraphicFramePr>
        <p:xfrm>
          <a:off x="495300" y="1945640"/>
          <a:ext cx="89154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300">
                  <a:extLst>
                    <a:ext uri="{9D8B030D-6E8A-4147-A177-3AD203B41FA5}">
                      <a16:colId xmlns="" xmlns:a16="http://schemas.microsoft.com/office/drawing/2014/main" val="840979143"/>
                    </a:ext>
                  </a:extLst>
                </a:gridCol>
                <a:gridCol w="4681176">
                  <a:extLst>
                    <a:ext uri="{9D8B030D-6E8A-4147-A177-3AD203B41FA5}">
                      <a16:colId xmlns="" xmlns:a16="http://schemas.microsoft.com/office/drawing/2014/main" val="2298845724"/>
                    </a:ext>
                  </a:extLst>
                </a:gridCol>
                <a:gridCol w="1688462">
                  <a:extLst>
                    <a:ext uri="{9D8B030D-6E8A-4147-A177-3AD203B41FA5}">
                      <a16:colId xmlns="" xmlns:a16="http://schemas.microsoft.com/office/drawing/2014/main" val="1307069622"/>
                    </a:ext>
                  </a:extLst>
                </a:gridCol>
                <a:gridCol w="1688462">
                  <a:extLst>
                    <a:ext uri="{9D8B030D-6E8A-4147-A177-3AD203B41FA5}">
                      <a16:colId xmlns="" xmlns:a16="http://schemas.microsoft.com/office/drawing/2014/main" val="2809291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Název Fiche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Vyhlášení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Alokace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278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Podpora zemědělců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7/2022</a:t>
                      </a:r>
                      <a:endParaRPr lang="cs-CZ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2.339.985 </a:t>
                      </a:r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7813066"/>
                  </a:ext>
                </a:extLst>
              </a:tr>
              <a:tr h="349632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Podnikání v nezemědělských činnostech </a:t>
                      </a:r>
                    </a:p>
                    <a:p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cestovním ruchu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7/2022</a:t>
                      </a:r>
                      <a:endParaRPr lang="cs-CZ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1.000.000 </a:t>
                      </a:r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57869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Rozvoj venkovských oblastí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7/2022</a:t>
                      </a:r>
                      <a:endParaRPr lang="cs-CZ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4.500.000 </a:t>
                      </a:r>
                      <a:r>
                        <a:rPr lang="cs-CZ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6969058"/>
                  </a:ext>
                </a:extLst>
              </a:tr>
            </a:tbl>
          </a:graphicData>
        </a:graphic>
      </p:graphicFrame>
      <p:sp>
        <p:nvSpPr>
          <p:cNvPr id="9" name="Obdélník: se zakulacenými rohy 8">
            <a:extLst>
              <a:ext uri="{FF2B5EF4-FFF2-40B4-BE49-F238E27FC236}">
                <a16:creationId xmlns="" xmlns:a16="http://schemas.microsoft.com/office/drawing/2014/main" id="{150FC344-1BEA-49B6-BA92-37915B8594F6}"/>
              </a:ext>
            </a:extLst>
          </p:cNvPr>
          <p:cNvSpPr/>
          <p:nvPr/>
        </p:nvSpPr>
        <p:spPr>
          <a:xfrm>
            <a:off x="491213" y="5010913"/>
            <a:ext cx="8915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PŘÍJEM ŽÁDOSTÍ OD 1. 7.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31. 7.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PRV_logo_EU">
            <a:extLst>
              <a:ext uri="{FF2B5EF4-FFF2-40B4-BE49-F238E27FC236}">
                <a16:creationId xmlns="" xmlns:a16="http://schemas.microsoft.com/office/drawing/2014/main" id="{1BFD1E80-D249-4856-90DB-5D55570B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13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5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2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1FCA70-BC2F-452F-AE8F-E169B57F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 – Fiche 1 Podpora zemědělců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09DCE738-467A-4FA7-BACD-45A062149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hmotné a nehmotné investice v živočišné a rostlinné výrobě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investice do zemědělských staveb a technologií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investice na pořízení mobilních strojů pro zemědělskou výrobu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výše způsobilých výdajů</a:t>
            </a:r>
          </a:p>
          <a:p>
            <a:pPr lvl="1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min. 	 50.000,- Kč</a:t>
            </a:r>
          </a:p>
          <a:p>
            <a:pPr lvl="1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max.  5.000.000,- Kč</a:t>
            </a:r>
          </a:p>
          <a:p>
            <a:pPr lvl="2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alokace výzvy</a:t>
            </a:r>
          </a:p>
          <a:p>
            <a:pPr lvl="2"/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="" xmlns:a16="http://schemas.microsoft.com/office/drawing/2014/main" id="{58D2380A-84E3-43F4-BC1E-F66F320779FD}"/>
              </a:ext>
            </a:extLst>
          </p:cNvPr>
          <p:cNvSpPr/>
          <p:nvPr/>
        </p:nvSpPr>
        <p:spPr>
          <a:xfrm>
            <a:off x="7905328" y="53404"/>
            <a:ext cx="1728192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7/2022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7170" name="Picture 2" descr="PRV_logo_EU">
            <a:extLst>
              <a:ext uri="{FF2B5EF4-FFF2-40B4-BE49-F238E27FC236}">
                <a16:creationId xmlns="" xmlns:a16="http://schemas.microsoft.com/office/drawing/2014/main" id="{7D80259D-667D-4662-99D5-EAC5EA8F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038850"/>
            <a:ext cx="312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25DBB5F3-C82B-4F1A-8441-A6D411D29F24}"/>
              </a:ext>
            </a:extLst>
          </p:cNvPr>
          <p:cNvSpPr txBox="1"/>
          <p:nvPr/>
        </p:nvSpPr>
        <p:spPr>
          <a:xfrm>
            <a:off x="4953000" y="413004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Dotace ve výši 50 %</a:t>
            </a:r>
          </a:p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 (LFA) oblasti – 60 %</a:t>
            </a:r>
          </a:p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Mladý zemědělec – 60 %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845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ysClr val="windowText" lastClr="000000"/>
      </a:dk1>
      <a:lt1>
        <a:srgbClr val="54A838"/>
      </a:lt1>
      <a:dk2>
        <a:srgbClr val="2A541B"/>
      </a:dk2>
      <a:lt2>
        <a:srgbClr val="DBF5F9"/>
      </a:lt2>
      <a:accent1>
        <a:srgbClr val="FFC000"/>
      </a:accent1>
      <a:accent2>
        <a:srgbClr val="2A541B"/>
      </a:accent2>
      <a:accent3>
        <a:srgbClr val="2A541B"/>
      </a:accent3>
      <a:accent4>
        <a:srgbClr val="FFC000"/>
      </a:accent4>
      <a:accent5>
        <a:srgbClr val="FFC000"/>
      </a:accent5>
      <a:accent6>
        <a:srgbClr val="FFC000"/>
      </a:accent6>
      <a:hlink>
        <a:srgbClr val="54A838"/>
      </a:hlink>
      <a:folHlink>
        <a:srgbClr val="FF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1316</Words>
  <Application>Microsoft Office PowerPoint</Application>
  <PresentationFormat>A4 (210 x 297 mm)</PresentationFormat>
  <Paragraphs>245</Paragraphs>
  <Slides>24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Tok</vt:lpstr>
      <vt:lpstr>Prezentace aplikace PowerPoint</vt:lpstr>
      <vt:lpstr>5. výzva MAS v souladu   Programem rozvoje venkova (PRV)</vt:lpstr>
      <vt:lpstr>Veřejně prospěšné služby MAS</vt:lpstr>
      <vt:lpstr>Komunitně vedený  místní rozvoj (CLLD)</vt:lpstr>
      <vt:lpstr>Komunitně vedený  místní rozvoj (CLLD)</vt:lpstr>
      <vt:lpstr>Partnerství s MAS Karlštejnsko, z.ú.</vt:lpstr>
      <vt:lpstr>Služby MAS Karlštejnsko</vt:lpstr>
      <vt:lpstr>PRV (Program rozvoje venkova)</vt:lpstr>
      <vt:lpstr>PRV – Fiche 1 Podpora zemědělců</vt:lpstr>
      <vt:lpstr>PRV – Fiche 6 Podnikání v nezemědělských činnostech a cestovním ruchu</vt:lpstr>
      <vt:lpstr>PRV – Fiche 8 Rozvoj venkovských oblastí – Vybrané kulturní památky</vt:lpstr>
      <vt:lpstr>PRV – Fiche 8 Rozvoj venkovských oblastí – Kulturní a spolková zařízení vč. knihoven</vt:lpstr>
      <vt:lpstr>Schéma postupů</vt:lpstr>
      <vt:lpstr>Předpokládaný harmonogram</vt:lpstr>
      <vt:lpstr>Povinné podmínky podání Žádosti o dotaci</vt:lpstr>
      <vt:lpstr>Přílohy předkládané při podání  Žádosti o dotaci</vt:lpstr>
      <vt:lpstr>Přílohy předkládané po zaregistrování  Žádosti o dotaci na RO SZIF</vt:lpstr>
      <vt:lpstr>Přílohy předkládané při podpisu Dohody</vt:lpstr>
      <vt:lpstr>Přílohy předkládané při podání Žádosti o platbu na MAS/RO SZIF</vt:lpstr>
      <vt:lpstr>Výběrová řízení</vt:lpstr>
      <vt:lpstr>Preferenční kritéria Žádosti o dotaci</vt:lpstr>
      <vt:lpstr>Portál farmáře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Tata</dc:creator>
  <cp:lastModifiedBy>maska</cp:lastModifiedBy>
  <cp:revision>352</cp:revision>
  <cp:lastPrinted>2018-12-17T11:15:32Z</cp:lastPrinted>
  <dcterms:created xsi:type="dcterms:W3CDTF">2009-04-01T06:51:26Z</dcterms:created>
  <dcterms:modified xsi:type="dcterms:W3CDTF">2022-06-27T09:27:19Z</dcterms:modified>
</cp:coreProperties>
</file>