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269" r:id="rId6"/>
    <p:sldId id="279" r:id="rId7"/>
    <p:sldId id="282" r:id="rId8"/>
    <p:sldId id="284" r:id="rId9"/>
    <p:sldId id="283" r:id="rId10"/>
    <p:sldId id="281" r:id="rId11"/>
    <p:sldId id="265" r:id="rId12"/>
    <p:sldId id="280" r:id="rId13"/>
    <p:sldId id="266" r:id="rId14"/>
    <p:sldId id="267" r:id="rId15"/>
    <p:sldId id="286" r:id="rId16"/>
    <p:sldId id="288" r:id="rId17"/>
    <p:sldId id="289" r:id="rId18"/>
    <p:sldId id="290" r:id="rId19"/>
    <p:sldId id="287" r:id="rId20"/>
    <p:sldId id="268" r:id="rId21"/>
    <p:sldId id="274" r:id="rId22"/>
    <p:sldId id="263" r:id="rId23"/>
    <p:sldId id="260" r:id="rId24"/>
    <p:sldId id="275" r:id="rId25"/>
    <p:sldId id="276" r:id="rId26"/>
    <p:sldId id="285" r:id="rId27"/>
    <p:sldId id="264" r:id="rId28"/>
    <p:sldId id="277" r:id="rId29"/>
    <p:sldId id="262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94660"/>
  </p:normalViewPr>
  <p:slideViewPr>
    <p:cSldViewPr snapToGrid="0">
      <p:cViewPr>
        <p:scale>
          <a:sx n="90" d="100"/>
          <a:sy n="90" d="100"/>
        </p:scale>
        <p:origin x="-48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EA02-B2A3-4AA0-801E-761130D65A51}" type="datetimeFigureOut">
              <a:rPr lang="cs-CZ" smtClean="0"/>
              <a:t>23.03.2025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2039-1335-4A5D-835B-579F85F655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E027-9B07-48DC-B923-A182EDEED41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EFA4-8B9D-4ADF-BAE4-CBC0AAEE7368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3408642-E06B-4F40-9DEE-EBDA670AEA41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C119A9-6E96-4201-B689-279BD1F9E248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BE-8345-413F-937B-AF39DE2D8477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E5B-0A38-432C-8F24-7066ED2D13FA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56C-C41D-4499-97DB-E73A76D3C429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83B9-DEEF-4A10-8F7D-3301B574CE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FC3F-8F95-426A-B7AE-46A62B3F783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FD41-D3FF-43F7-9C63-E278AF8292CB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CAB8BA3-C298-484D-92B8-06DC81C718C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karlstejnskomas.cz/vyzva/vyzva-c-3-irop-doprava-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rop.gov.cz/cs/vyzvy-2021-2027/vyzvy/60vyzvair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1253765"/>
            <a:ext cx="11471565" cy="307313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Seminář pro žadatele</a:t>
            </a:r>
            <a:br>
              <a:rPr lang="cs-CZ" sz="3600" dirty="0" smtClean="0"/>
            </a:br>
            <a:r>
              <a:rPr lang="cs-CZ" sz="3600" dirty="0" smtClean="0"/>
              <a:t>doprava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65"/>
          <a:stretch/>
        </p:blipFill>
        <p:spPr>
          <a:xfrm>
            <a:off x="3538180" y="3190842"/>
            <a:ext cx="5115639" cy="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přímo financovat nelze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</a:t>
            </a:r>
            <a:r>
              <a:rPr lang="cs-CZ" dirty="0"/>
              <a:t>výzvě nejsou podporovány aktivity zaměřené na výstavbu, modernizaci a rekonstrukci: </a:t>
            </a:r>
            <a:endParaRPr lang="cs-CZ" dirty="0" smtClean="0"/>
          </a:p>
          <a:p>
            <a:pPr lvl="1"/>
            <a:r>
              <a:rPr lang="cs-CZ" dirty="0" smtClean="0"/>
              <a:t>silnic </a:t>
            </a:r>
            <a:r>
              <a:rPr lang="cs-CZ" dirty="0"/>
              <a:t>a místních komunikací běžně přístupných provozu motorových vozidel; </a:t>
            </a:r>
            <a:endParaRPr lang="cs-CZ" dirty="0" smtClean="0"/>
          </a:p>
          <a:p>
            <a:pPr lvl="1"/>
            <a:r>
              <a:rPr lang="cs-CZ" dirty="0" smtClean="0"/>
              <a:t>účelových </a:t>
            </a:r>
            <a:r>
              <a:rPr lang="cs-CZ" dirty="0"/>
              <a:t>komunikací (např. polních a lesních cest); </a:t>
            </a:r>
            <a:endParaRPr lang="cs-CZ" dirty="0" smtClean="0"/>
          </a:p>
          <a:p>
            <a:pPr lvl="1"/>
            <a:r>
              <a:rPr lang="cs-CZ" dirty="0" smtClean="0"/>
              <a:t>parkovišť </a:t>
            </a:r>
            <a:r>
              <a:rPr lang="cs-CZ" dirty="0"/>
              <a:t>pro automobily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samostatných </a:t>
            </a:r>
            <a:r>
              <a:rPr lang="cs-CZ" dirty="0"/>
              <a:t>vstupů do budov.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případě, že takové výdaje budou součástí projektu, bude se jednat o výdaje, které nelze zahrnout mezi přímé výdaje.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Komunikací pro pěší se </a:t>
            </a:r>
            <a:r>
              <a:rPr lang="cs-CZ" dirty="0" smtClean="0"/>
              <a:t>rozumí samostatná </a:t>
            </a:r>
            <a:r>
              <a:rPr lang="cs-CZ" dirty="0"/>
              <a:t>stezka pro chodce, chodník a pás pro chodce v přidruženém prostoru pozemní komunikace, stezka pro chodce a cyklisty se společným provozem (s dopravním značením C9a/C9b) nebo stezka pro chodce a cyklisty s odděleným provozem (s dopravním značením C10a/C10b) umístěná samostatně nebo v přidruženém prostoru pozemní komunikace (souhrnné označení „stezka pro chodce“). </a:t>
            </a:r>
            <a:endParaRPr lang="cs-CZ" dirty="0" smtClean="0"/>
          </a:p>
          <a:p>
            <a:r>
              <a:rPr lang="cs-CZ" dirty="0" smtClean="0"/>
              <a:t>Komunikací </a:t>
            </a:r>
            <a:r>
              <a:rPr lang="cs-CZ" dirty="0"/>
              <a:t>pro cyklisty se rozumí: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stezka pro cyklisty (s dopravním značením C8a/C8b), stezka pro chodce a cyklisty se společným provozem (s dopravním značením C9a/C9b) nebo stezka pro chodce a cyklisty s odděleným provozem (s dopravním značením C10a/C10b) umístěná samostatně nebo v přidruženém prostoru pozemní komunikace (souhrnné označení „stezka pro cyklisty“);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vyhrazený jízdní pruh pro cyklisty (s dopravním značením IP20a/IP20b), samostatný jednosměrný cyklistický pás, ochranný jízdní pruh pro cyklisty, piktogramový koridor pro cyklisty nebo vyhrazený jízdní pruh pro vozidla veřejné dopravy a jízdní kola (s dopravním značením IP20a/IP20b) umístěný v hlavním dopravním prostoru pozemní komunikace (souhrnné označení „liniové opatření“). </a:t>
            </a:r>
            <a:endParaRPr lang="cs-CZ" dirty="0" smtClean="0"/>
          </a:p>
          <a:p>
            <a:r>
              <a:rPr lang="cs-CZ" dirty="0" smtClean="0"/>
              <a:t>Výstupem </a:t>
            </a:r>
            <a:r>
              <a:rPr lang="cs-CZ" dirty="0"/>
              <a:t>výstavby komunikace pro pěší je těleso nové stezky pro chodce. 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48D3-6049-4F00-A492-DAB3C9B09E9B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2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(stále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Pojem rekonstrukce/modernizace komunikace pro pěší zahrnuje stavební úpravy stávající stezky pro chodce, případně i stávající stezky pro cyklisty, spojené s přestavbou zemního tělesa nebo konstrukčních vrstev, jejímž výsledkem je změna nivelety, směrového vedení nebo šířkového uspořádání stezky pro chodce. </a:t>
            </a:r>
          </a:p>
          <a:p>
            <a:r>
              <a:rPr lang="cs-CZ" dirty="0"/>
              <a:t>Stavební úpravy komunikace pro pěší a pro cyklisty a instalace prvků zklidňujících dopravu zahrnují výstavbu nové nebo stavební úpravy stávající stezky pro chodce nebo stezky pro cyklisty, spojené s přestavbou zemního tělesa nebo konstrukčních vrstev, jejímž výsledkem je změna nivelety, směrového vedení nebo šířkového uspořádání stezky pro Stránka 10 z 64 chodce nebo stezky pro cyklisty, nebo alespoň souvislé úpravy povrchu odpovídající části hlavního dopravního prostoru pozemní komunikace v trase liniového opatření.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4BD4-73A3-4E77-BBD4-7A6183BE1527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01" y="2082019"/>
            <a:ext cx="7019968" cy="437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výrobna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Za součást infrastruktury pro bezpečnou nemotorovou dopravu, bezpečnostních opatření a zastávek se považuje také výrobna elektrické energie z obnovitelného zdroje. Vyrobenou energii lze využít pouze k pokrytí vlastní spotřeby podpořené infrastruktury. 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1D6D-E754-4D5E-AE02-08DEB57F84BC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„Infrastruktura pro cyklistickou dopravu“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výstavba, modernizace a rekonstrukce vyhrazených komunikací pro cyklisty sloužících k dopravě do zaměstnání, škol a za službami, nebo </a:t>
            </a:r>
            <a:r>
              <a:rPr lang="cs-CZ" dirty="0" smtClean="0"/>
              <a:t>napojující </a:t>
            </a:r>
            <a:r>
              <a:rPr lang="cs-CZ" dirty="0"/>
              <a:t>se na </a:t>
            </a:r>
            <a:r>
              <a:rPr lang="cs-CZ" dirty="0" smtClean="0"/>
              <a:t>stávající </a:t>
            </a:r>
            <a:r>
              <a:rPr lang="cs-CZ" dirty="0"/>
              <a:t>komunikace pro cyklisty, včetně doprovodné </a:t>
            </a:r>
            <a:r>
              <a:rPr lang="cs-CZ" dirty="0" smtClean="0"/>
              <a:t>infrastruktury; </a:t>
            </a:r>
            <a:endParaRPr lang="cs-CZ" dirty="0"/>
          </a:p>
          <a:p>
            <a:r>
              <a:rPr lang="cs-CZ" dirty="0" smtClean="0"/>
              <a:t>realizace </a:t>
            </a:r>
            <a:r>
              <a:rPr lang="cs-CZ" dirty="0"/>
              <a:t>doprovodné cyklistické infrastruktury při vyhrazených komunikacích pro cyklisty s vysokou intenzitou dopravy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 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Účelem projektu </a:t>
            </a:r>
            <a:r>
              <a:rPr lang="cs-CZ" dirty="0" smtClean="0"/>
              <a:t>je </a:t>
            </a:r>
            <a:r>
              <a:rPr lang="cs-CZ" dirty="0"/>
              <a:t>výstavba, modernizace či rekonstrukce vyhrazené komunikace pro cyklisty nebo realizace doprovodné cyklistické infrastruktury. </a:t>
            </a:r>
            <a:endParaRPr lang="cs-CZ" dirty="0" smtClean="0"/>
          </a:p>
          <a:p>
            <a:r>
              <a:rPr lang="cs-CZ" dirty="0" smtClean="0"/>
              <a:t>Cílem projektu </a:t>
            </a:r>
            <a:r>
              <a:rPr lang="cs-CZ" dirty="0"/>
              <a:t>je zajištění kontinuálního provozu nově postavené, zmodernizované či zrekonstruované vyhrazené komunikace pro cyklisty nebo zrealizované doprovodné cyklistické </a:t>
            </a:r>
            <a:r>
              <a:rPr lang="cs-CZ" dirty="0" smtClean="0"/>
              <a:t>infrastruktury.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cyklo</a:t>
            </a:r>
            <a:r>
              <a:rPr lang="cs-CZ" dirty="0" smtClean="0"/>
              <a:t> </a:t>
            </a:r>
            <a:r>
              <a:rPr lang="cs-CZ" dirty="0" err="1" smtClean="0"/>
              <a:t>infra</a:t>
            </a:r>
            <a:r>
              <a:rPr lang="cs-CZ" dirty="0" smtClean="0"/>
              <a:t> – co lze financovat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všechny konstrukční vrstvy; </a:t>
            </a:r>
          </a:p>
          <a:p>
            <a:r>
              <a:rPr lang="cs-CZ" dirty="0" smtClean="0"/>
              <a:t>opatření </a:t>
            </a:r>
            <a:r>
              <a:rPr lang="cs-CZ" dirty="0"/>
              <a:t>pro osoby s omezenou schopností pohybu, orientace a komunikace a další bezpečnostní opatření na stezce; </a:t>
            </a:r>
          </a:p>
          <a:p>
            <a:r>
              <a:rPr lang="cs-CZ" dirty="0" smtClean="0"/>
              <a:t>podchody</a:t>
            </a:r>
            <a:r>
              <a:rPr lang="cs-CZ" dirty="0"/>
              <a:t>, lávky, propustky a části mostních objektů, po kterých je stezka vedena; </a:t>
            </a:r>
          </a:p>
          <a:p>
            <a:r>
              <a:rPr lang="cs-CZ" dirty="0" smtClean="0"/>
              <a:t>opěrné </a:t>
            </a:r>
            <a:r>
              <a:rPr lang="cs-CZ" dirty="0"/>
              <a:t>zdi, násypy, svahy a příkopy; </a:t>
            </a:r>
          </a:p>
          <a:p>
            <a:r>
              <a:rPr lang="cs-CZ" dirty="0" smtClean="0"/>
              <a:t>přejezdy </a:t>
            </a:r>
            <a:r>
              <a:rPr lang="cs-CZ" dirty="0"/>
              <a:t>pro cyklisty, související místa pro přecházení a přechody pro chodce, jejich nasvětlení a ochranné ostrůvky, vysazené chodníkové plochy; </a:t>
            </a:r>
          </a:p>
          <a:p>
            <a:r>
              <a:rPr lang="cs-CZ" dirty="0" smtClean="0"/>
              <a:t>zábradlí </a:t>
            </a:r>
            <a:r>
              <a:rPr lang="cs-CZ" dirty="0"/>
              <a:t>na mostech a zábradlí jako bezpečnostní opatření; </a:t>
            </a:r>
          </a:p>
          <a:p>
            <a:r>
              <a:rPr lang="cs-CZ" dirty="0" smtClean="0"/>
              <a:t>svislé </a:t>
            </a:r>
            <a:r>
              <a:rPr lang="cs-CZ" dirty="0"/>
              <a:t>a vodorovné dopravní značení včetně zvýrazňujících prvků; </a:t>
            </a:r>
          </a:p>
          <a:p>
            <a:r>
              <a:rPr lang="cs-CZ" dirty="0" smtClean="0"/>
              <a:t>světelné </a:t>
            </a:r>
            <a:r>
              <a:rPr lang="cs-CZ" dirty="0"/>
              <a:t>signalizační zařízení řídící provoz samostatného přejezdu pro cyklisty nebo samostatného přechodu pro chodce s přejezdem pro cyklisty; </a:t>
            </a:r>
          </a:p>
          <a:p>
            <a:r>
              <a:rPr lang="cs-CZ" dirty="0" smtClean="0"/>
              <a:t>dešťové </a:t>
            </a:r>
            <a:r>
              <a:rPr lang="cs-CZ" dirty="0"/>
              <a:t>vpusti, šachty a přípojky k odvodu vod z povrchu stezky do dešťové kanalizace nebo vodoteče; </a:t>
            </a:r>
          </a:p>
          <a:p>
            <a:r>
              <a:rPr lang="cs-CZ" dirty="0" smtClean="0"/>
              <a:t>kanalizace</a:t>
            </a:r>
            <a:r>
              <a:rPr lang="cs-CZ" dirty="0"/>
              <a:t>, včetně úprav k odvádění vody, sloužící výlučně k odvádění povrchových vod ze stezky; </a:t>
            </a:r>
          </a:p>
          <a:p>
            <a:r>
              <a:rPr lang="cs-CZ" dirty="0" smtClean="0"/>
              <a:t>veřejné </a:t>
            </a:r>
            <a:r>
              <a:rPr lang="cs-CZ" dirty="0"/>
              <a:t>osvětlení stezky a hlavního dopravního prostoru pozemní komunikace v zastavěném území obce;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dále: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6" y="1677552"/>
            <a:ext cx="6054945" cy="394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04" y="5619480"/>
            <a:ext cx="6052027" cy="9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k </a:t>
            </a:r>
            <a:r>
              <a:rPr lang="cs-CZ" dirty="0" err="1" smtClean="0"/>
              <a:t>cyklo</a:t>
            </a:r>
            <a:r>
              <a:rPr lang="cs-CZ" dirty="0" smtClean="0"/>
              <a:t> infrastruktuře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47" y="2293034"/>
            <a:ext cx="5529665" cy="369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5C66-6C27-4214-A3E3-9E027A8CCD51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3" y="1985523"/>
            <a:ext cx="56832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" t="-2281" r="6119" b="2281"/>
          <a:stretch/>
        </p:blipFill>
        <p:spPr bwMode="auto">
          <a:xfrm>
            <a:off x="6044296" y="2693060"/>
            <a:ext cx="559435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7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Veškeré aktivity projektu musí být realizovány v souladu s cíli a zásadami udržitelného rozvoje a zásadou „významně nepoškozovat“ (dále jen „DNSH“) v oblasti životního prostředí.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EFF-E9AC-4FE1-84D4-3A26FAE5645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Paušální částka projektu 7 </a:t>
            </a:r>
            <a:r>
              <a:rPr lang="cs-CZ" dirty="0" smtClean="0"/>
              <a:t>% (PD, BOZP, TDI, průzkumy, příprava…)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pozor na uvedení do rozpočtu, jde o způsobilý náklad</a:t>
            </a:r>
          </a:p>
          <a:p>
            <a:pPr lvl="1"/>
            <a:endParaRPr lang="cs-CZ" dirty="0"/>
          </a:p>
          <a:p>
            <a:pPr lvl="1"/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Příklad:       </a:t>
            </a:r>
          </a:p>
          <a:p>
            <a:pPr marL="228600" lvl="1" indent="0">
              <a:buNone/>
            </a:pP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Chci získat 1.500.000,- Kč (maximum). </a:t>
            </a:r>
          </a:p>
          <a:p>
            <a:pPr marL="228600" lvl="1" indent="0">
              <a:buNone/>
            </a:pP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Potom přímé realizační způsobilé náklady mohou být 1.401.869,16 Kč </a:t>
            </a:r>
          </a:p>
          <a:p>
            <a:pPr marL="228600" lvl="1" indent="0">
              <a:buNone/>
            </a:pP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…a vedlejší nezpůsobilé náklady v paušální sazbě 7 % jsou 98.130,84 Kč. </a:t>
            </a:r>
            <a:endParaRPr lang="cs-CZ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0621-E314-4CD1-A0F8-775BFE90501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hodnocení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6" y="2125698"/>
            <a:ext cx="5925377" cy="1924319"/>
          </a:xfrm>
          <a:ln w="9525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34" y="4237388"/>
            <a:ext cx="5953956" cy="2248214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37B4-8FC3-459C-91D0-7763919C5C4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Ovál 7"/>
          <p:cNvSpPr/>
          <p:nvPr/>
        </p:nvSpPr>
        <p:spPr>
          <a:xfrm>
            <a:off x="4564967" y="2475914"/>
            <a:ext cx="626012" cy="611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433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Projektový záměr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2" y="2171619"/>
            <a:ext cx="4400740" cy="4206875"/>
          </a:xfrm>
        </p:spPr>
      </p:pic>
      <p:sp>
        <p:nvSpPr>
          <p:cNvPr id="5" name="Oválný bublinový popisek 4"/>
          <p:cNvSpPr/>
          <p:nvPr/>
        </p:nvSpPr>
        <p:spPr>
          <a:xfrm>
            <a:off x="5533522" y="2254850"/>
            <a:ext cx="2243070" cy="1223641"/>
          </a:xfrm>
          <a:prstGeom prst="wedgeEllipseCallout">
            <a:avLst>
              <a:gd name="adj1" fmla="val -90639"/>
              <a:gd name="adj2" fmla="val 6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ný bublinový popisek 5"/>
          <p:cNvSpPr/>
          <p:nvPr/>
        </p:nvSpPr>
        <p:spPr>
          <a:xfrm>
            <a:off x="7887563" y="1775870"/>
            <a:ext cx="2206006" cy="1223641"/>
          </a:xfrm>
          <a:prstGeom prst="wedgeEllipseCallout">
            <a:avLst>
              <a:gd name="adj1" fmla="val -239098"/>
              <a:gd name="adj2" fmla="val 151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ný bublinový popisek 6"/>
          <p:cNvSpPr/>
          <p:nvPr/>
        </p:nvSpPr>
        <p:spPr>
          <a:xfrm>
            <a:off x="7776593" y="4510996"/>
            <a:ext cx="1817272" cy="947269"/>
          </a:xfrm>
          <a:prstGeom prst="wedgeEllipseCallout">
            <a:avLst>
              <a:gd name="adj1" fmla="val -257053"/>
              <a:gd name="adj2" fmla="val 4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bublinový popisek 7"/>
          <p:cNvSpPr/>
          <p:nvPr/>
        </p:nvSpPr>
        <p:spPr>
          <a:xfrm>
            <a:off x="9107852" y="2626694"/>
            <a:ext cx="1512472" cy="1223641"/>
          </a:xfrm>
          <a:prstGeom prst="wedgeEllipseCallout">
            <a:avLst>
              <a:gd name="adj1" fmla="val -337454"/>
              <a:gd name="adj2" fmla="val 127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161511" y="3076309"/>
            <a:ext cx="1127554" cy="70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307398" y="3112254"/>
            <a:ext cx="1127554" cy="70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6311" y="3381109"/>
            <a:ext cx="1127554" cy="70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07398" y="2866670"/>
            <a:ext cx="112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Stavební povolení k </a:t>
            </a:r>
            <a:r>
              <a:rPr lang="cs-CZ" sz="1200" dirty="0" err="1" smtClean="0"/>
              <a:t>ŽoP</a:t>
            </a:r>
            <a:r>
              <a:rPr lang="cs-CZ" sz="1200" dirty="0" smtClean="0"/>
              <a:t> v MS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3685" y="2475914"/>
            <a:ext cx="2022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soulad s </a:t>
            </a:r>
            <a:r>
              <a:rPr lang="cs-CZ" sz="1400" dirty="0" err="1" smtClean="0"/>
              <a:t>proj</a:t>
            </a:r>
            <a:r>
              <a:rPr lang="cs-CZ" sz="1400" dirty="0" smtClean="0"/>
              <a:t>. záměrem, jde o EU část, nikoli celou dotaci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04517" y="2247817"/>
            <a:ext cx="2117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jako v </a:t>
            </a:r>
            <a:r>
              <a:rPr lang="cs-CZ" sz="1400" dirty="0" err="1" smtClean="0"/>
              <a:t>proj</a:t>
            </a:r>
            <a:r>
              <a:rPr lang="cs-CZ" sz="1400" dirty="0" smtClean="0"/>
              <a:t>. záměru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960942" y="4799650"/>
            <a:ext cx="152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ideálně 31. 7. 2025</a:t>
            </a:r>
            <a:endParaRPr lang="cs-CZ" sz="1400" dirty="0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E22-E887-47A1-93AA-6726D5ED790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13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CA8B-2812-4283-B926-21F3389D5EE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216987" y="4009292"/>
            <a:ext cx="9784080" cy="42062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35" y="2823682"/>
            <a:ext cx="8578634" cy="19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2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Pro </a:t>
            </a:r>
            <a:r>
              <a:rPr lang="cs-CZ" sz="2800" dirty="0" smtClean="0"/>
              <a:t>aktivitu  Infrastruktura </a:t>
            </a:r>
            <a:r>
              <a:rPr lang="cs-CZ" sz="2800" dirty="0"/>
              <a:t>pro bezpečnou nemotorovou dopravu </a:t>
            </a:r>
          </a:p>
          <a:p>
            <a:r>
              <a:rPr lang="cs-CZ" sz="2800" dirty="0" smtClean="0"/>
              <a:t>zajistit </a:t>
            </a:r>
            <a:r>
              <a:rPr lang="cs-CZ" sz="2800" dirty="0"/>
              <a:t>po celou dobu udržitelnosti provoz a řádnou péči o komunikaci pro pěší a komunikaci pro cyklisty, na kterou obdržel dotaci z IROP, </a:t>
            </a:r>
            <a:endParaRPr lang="cs-CZ" sz="2800" dirty="0" smtClean="0"/>
          </a:p>
          <a:p>
            <a:r>
              <a:rPr lang="cs-CZ" sz="2800" dirty="0" smtClean="0"/>
              <a:t>doložit </a:t>
            </a:r>
            <a:r>
              <a:rPr lang="cs-CZ" sz="2800" dirty="0"/>
              <a:t>s první </a:t>
            </a:r>
            <a:r>
              <a:rPr lang="cs-CZ" sz="2800" dirty="0" err="1"/>
              <a:t>ZoU</a:t>
            </a:r>
            <a:r>
              <a:rPr lang="cs-CZ" sz="2800" dirty="0"/>
              <a:t> výpočet dosažené hodnoty indikátoru 761 011 Počet nehod na km komunikace s realizovaným bezpečnostním opatřením v souladu s metodickým listem indikátoru. </a:t>
            </a:r>
            <a:endParaRPr lang="cs-CZ" sz="2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FFD7-F4DB-4070-B4F5-59BD007A54F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udržitelnost – cyklistická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Pro </a:t>
            </a:r>
            <a:r>
              <a:rPr lang="cs-CZ" sz="2800" dirty="0" smtClean="0"/>
              <a:t>aktivitu Infrastruktura </a:t>
            </a:r>
            <a:r>
              <a:rPr lang="cs-CZ" sz="2800" dirty="0"/>
              <a:t>pro cyklistickou </a:t>
            </a:r>
            <a:r>
              <a:rPr lang="cs-CZ" sz="2800" dirty="0" smtClean="0"/>
              <a:t>dopravu:</a:t>
            </a:r>
          </a:p>
          <a:p>
            <a:r>
              <a:rPr lang="cs-CZ" sz="2800" dirty="0" smtClean="0"/>
              <a:t>zajistit </a:t>
            </a:r>
            <a:r>
              <a:rPr lang="cs-CZ" sz="2800" dirty="0"/>
              <a:t>po celou dobu udržitelnosti provoz a řádnou péči o vyhrazenou komunikaci pro cyklisty, na kterou obdržel dotaci z IROP, </a:t>
            </a:r>
            <a:r>
              <a:rPr lang="cs-CZ" sz="2800" dirty="0" smtClean="0"/>
              <a:t>a </a:t>
            </a:r>
            <a:r>
              <a:rPr lang="cs-CZ" sz="2800" dirty="0"/>
              <a:t>provoz a řádnou péči o doprovodnou cyklistickou infrastrukturu, na kterou obdržel dotaci z IROP; </a:t>
            </a:r>
          </a:p>
          <a:p>
            <a:r>
              <a:rPr lang="cs-CZ" sz="2800" dirty="0" smtClean="0"/>
              <a:t>doložit </a:t>
            </a:r>
            <a:r>
              <a:rPr lang="cs-CZ" sz="2800" dirty="0"/>
              <a:t>s první </a:t>
            </a:r>
            <a:r>
              <a:rPr lang="cs-CZ" sz="2800" dirty="0" err="1"/>
              <a:t>ZoU</a:t>
            </a:r>
            <a:r>
              <a:rPr lang="cs-CZ" sz="2800" dirty="0"/>
              <a:t> výpočet dosažené hodnoty indikátoru 761 201 (RCR 64) Počet uživatelů specializované cyklistické infrastruktury za rok v souladu s metodickým listem indikátoru.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Podklady pro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</a:t>
            </a:r>
            <a:r>
              <a:rPr lang="cs-CZ" dirty="0" smtClean="0">
                <a:hlinkClick r:id="rId2"/>
              </a:rPr>
              <a:t>příloha výzvy </a:t>
            </a:r>
            <a:r>
              <a:rPr lang="cs-CZ" dirty="0" smtClean="0"/>
              <a:t>– neměnit strukturu, </a:t>
            </a:r>
            <a:r>
              <a:rPr lang="cs-CZ" dirty="0" smtClean="0"/>
              <a:t>konzultace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pozor na uvedení způsobu zjištění ceny</a:t>
            </a:r>
          </a:p>
          <a:p>
            <a:pPr lvl="1"/>
            <a:r>
              <a:rPr lang="cs-CZ" dirty="0" smtClean="0"/>
              <a:t>soulad s šablonou: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6FDA-4E87-4EB6-A45B-0BD19992F634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2" y="4857709"/>
            <a:ext cx="6248400" cy="200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2" y="614973"/>
            <a:ext cx="62484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17A4-EF65-4DE7-909A-72A670C80564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693" y="2011680"/>
            <a:ext cx="10110306" cy="4206240"/>
          </a:xfrm>
        </p:spPr>
        <p:txBody>
          <a:bodyPr>
            <a:normAutofit/>
          </a:bodyPr>
          <a:lstStyle/>
          <a:p>
            <a:pPr lvl="2"/>
            <a:r>
              <a:rPr lang="cs-CZ" sz="3600" dirty="0"/>
              <a:t>Ing. Aneta </a:t>
            </a:r>
            <a:r>
              <a:rPr lang="cs-CZ" sz="3600" dirty="0" smtClean="0"/>
              <a:t>Palková, projektová </a:t>
            </a:r>
            <a:r>
              <a:rPr lang="cs-CZ" sz="3600" dirty="0"/>
              <a:t>manažerka irop@karlstejnskomas.cz  </a:t>
            </a:r>
            <a:endParaRPr lang="cs-CZ" sz="3600" dirty="0" smtClean="0"/>
          </a:p>
          <a:p>
            <a:pPr marL="457200" lvl="2" indent="0">
              <a:buNone/>
            </a:pPr>
            <a:r>
              <a:rPr lang="cs-CZ" sz="3600" dirty="0" smtClean="0"/>
              <a:t>+</a:t>
            </a:r>
            <a:r>
              <a:rPr lang="cs-CZ" sz="3600" dirty="0"/>
              <a:t>420 733 356 889  </a:t>
            </a:r>
            <a:endParaRPr lang="cs-CZ" sz="3600" dirty="0" smtClean="0"/>
          </a:p>
          <a:p>
            <a:pPr lvl="2"/>
            <a:endParaRPr lang="cs-CZ" sz="3600" dirty="0" smtClean="0"/>
          </a:p>
          <a:p>
            <a:pPr lvl="2"/>
            <a:r>
              <a:rPr lang="cs-CZ" sz="3600" dirty="0" smtClean="0"/>
              <a:t>Mgr</a:t>
            </a:r>
            <a:r>
              <a:rPr lang="cs-CZ" sz="3600" dirty="0"/>
              <a:t>. </a:t>
            </a:r>
            <a:r>
              <a:rPr lang="cs-CZ" sz="3600" dirty="0" smtClean="0"/>
              <a:t>Monika Formáčková, projektová </a:t>
            </a:r>
            <a:r>
              <a:rPr lang="cs-CZ" sz="3600" dirty="0"/>
              <a:t>manažerka monika.formackova@karlstejnskomas.cz </a:t>
            </a:r>
            <a:endParaRPr lang="cs-CZ" sz="3600" dirty="0" smtClean="0"/>
          </a:p>
          <a:p>
            <a:pPr marL="457200" lvl="2" indent="0">
              <a:buNone/>
            </a:pPr>
            <a:r>
              <a:rPr lang="cs-CZ" sz="3600" dirty="0" smtClean="0"/>
              <a:t>+</a:t>
            </a:r>
            <a:r>
              <a:rPr lang="cs-CZ" sz="3600" dirty="0"/>
              <a:t>420 725 031 834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BB31-65DA-4870-B88D-F2F41CECF25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20" y="2740092"/>
            <a:ext cx="5340559" cy="1377815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3BB-7E38-4454-891F-5BEED9E6F6D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7" y="2018714"/>
            <a:ext cx="8051126" cy="282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5D4A-61DF-486E-8AAB-85F3711A2735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60</a:t>
            </a:r>
            <a:r>
              <a:rPr lang="cs-CZ" dirty="0" smtClean="0">
                <a:hlinkClick r:id="rId2"/>
              </a:rPr>
              <a:t>. </a:t>
            </a:r>
            <a:r>
              <a:rPr lang="cs-CZ" dirty="0">
                <a:hlinkClick r:id="rId2"/>
              </a:rPr>
              <a:t>výzva IROP – </a:t>
            </a:r>
            <a:r>
              <a:rPr lang="cs-CZ" dirty="0" smtClean="0">
                <a:hlinkClick r:id="rId2"/>
              </a:rPr>
              <a:t>Doprava - </a:t>
            </a:r>
            <a:r>
              <a:rPr lang="cs-CZ" dirty="0">
                <a:hlinkClick r:id="rId2"/>
              </a:rPr>
              <a:t>SC 5.1 (CLLD) </a:t>
            </a:r>
            <a:endParaRPr lang="cs-CZ" dirty="0" smtClean="0"/>
          </a:p>
          <a:p>
            <a:r>
              <a:rPr lang="cs-CZ" dirty="0"/>
              <a:t>Zahájení realizace projektu není časově omezeno, ovšem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výdaje </a:t>
            </a:r>
            <a:r>
              <a:rPr lang="cs-CZ" dirty="0"/>
              <a:t>vzniklé před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1. 1. 2021 </a:t>
            </a:r>
            <a:r>
              <a:rPr lang="cs-CZ" dirty="0"/>
              <a:t>nejsou způsobilé. 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ealizace </a:t>
            </a:r>
            <a:r>
              <a:rPr lang="cs-CZ" dirty="0"/>
              <a:t>projektu </a:t>
            </a:r>
            <a:r>
              <a:rPr lang="cs-CZ" b="1" dirty="0" smtClean="0"/>
              <a:t>nesmí </a:t>
            </a:r>
            <a:r>
              <a:rPr lang="cs-CZ" b="1" dirty="0"/>
              <a:t>být formálně ani fyzicky ukončena před podáním žádosti o podporu v MS2021+, </a:t>
            </a:r>
            <a:r>
              <a:rPr lang="cs-CZ" dirty="0"/>
              <a:t>tedy i před podáním projektového záměru do výzvy MAS.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66" y="4178105"/>
            <a:ext cx="5979306" cy="2258559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0991-BC68-40D9-805C-63824ED2EFFF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Účel:</a:t>
            </a:r>
          </a:p>
          <a:p>
            <a:pPr marL="0" indent="0">
              <a:buNone/>
            </a:pPr>
            <a:r>
              <a:rPr lang="cs-CZ" dirty="0"/>
              <a:t>Účelem projektu v této výzvě je výstavba, modernizace, rekonstrukce nebo stavební úpravy komunikace pro pěší či komunikace pro cyklisty. Cílem projektu v této výzvě je zajištění kontinuálního provozu nově postavené, zmodernizované, zrekonstruované nebo stavebně upravené komunikace pro pěší či komunikace pro cyklisty od data ukončení realizace projektu.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Cíle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cs-CZ" dirty="0" smtClean="0"/>
              <a:t>A) Infrastruktura </a:t>
            </a:r>
            <a:r>
              <a:rPr lang="cs-CZ" dirty="0"/>
              <a:t>pro bezpečnou nemotorovou dopravu  - výstavba, modernizace a rekonstrukce komunikací pro pěší v trase nebo v křížení pozemní komunikace s vysokou intenzitou dopravy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Zvyšování </a:t>
            </a:r>
            <a:r>
              <a:rPr lang="cs-CZ" dirty="0"/>
              <a:t>bezpečnosti nemotorové dopravy stavebními úpravami komunikací pro pěší a pro cyklisty a instalací prvků zklidňujících dopravu v nehodových lokalitách </a:t>
            </a:r>
          </a:p>
          <a:p>
            <a:pPr marL="0" indent="0">
              <a:buNone/>
            </a:pP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B611-67A9-4D40-8C4A-75CCCA73A48E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obyvatelé měst a </a:t>
            </a:r>
            <a:r>
              <a:rPr lang="cs-CZ" dirty="0" smtClean="0"/>
              <a:t>obcí</a:t>
            </a:r>
          </a:p>
          <a:p>
            <a:r>
              <a:rPr lang="cs-CZ" dirty="0" smtClean="0"/>
              <a:t> návštěvníci </a:t>
            </a:r>
          </a:p>
          <a:p>
            <a:r>
              <a:rPr lang="cs-CZ" dirty="0" smtClean="0"/>
              <a:t>dojíždějící </a:t>
            </a:r>
            <a:r>
              <a:rPr lang="cs-CZ" dirty="0"/>
              <a:t>za prací a službami </a:t>
            </a:r>
            <a:endParaRPr lang="cs-CZ" dirty="0" smtClean="0"/>
          </a:p>
          <a:p>
            <a:r>
              <a:rPr lang="cs-CZ" dirty="0" smtClean="0"/>
              <a:t>uživatelé </a:t>
            </a:r>
            <a:r>
              <a:rPr lang="cs-CZ" dirty="0"/>
              <a:t>veřejné dopravy </a:t>
            </a:r>
            <a:endParaRPr lang="cs-CZ" dirty="0" smtClean="0"/>
          </a:p>
          <a:p>
            <a:r>
              <a:rPr lang="cs-CZ" dirty="0" smtClean="0"/>
              <a:t>podnikatelské </a:t>
            </a:r>
            <a:r>
              <a:rPr lang="cs-CZ" dirty="0"/>
              <a:t>subjekty </a:t>
            </a:r>
            <a:endParaRPr lang="cs-CZ" dirty="0" smtClean="0"/>
          </a:p>
          <a:p>
            <a:r>
              <a:rPr lang="cs-CZ" dirty="0" smtClean="0"/>
              <a:t>instituce </a:t>
            </a:r>
            <a:r>
              <a:rPr lang="cs-CZ" dirty="0"/>
              <a:t>veřejné správy </a:t>
            </a:r>
            <a:endParaRPr lang="cs-CZ" dirty="0" smtClean="0"/>
          </a:p>
          <a:p>
            <a:r>
              <a:rPr lang="cs-CZ" dirty="0" smtClean="0"/>
              <a:t>NNO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Chodci – co lze financovat?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 všechny konstrukční vrstvy; </a:t>
            </a:r>
          </a:p>
          <a:p>
            <a:r>
              <a:rPr lang="cs-CZ" dirty="0" smtClean="0"/>
              <a:t>opatření </a:t>
            </a:r>
            <a:r>
              <a:rPr lang="cs-CZ" dirty="0"/>
              <a:t>pro osoby s omezenou schopností pohybu, orientace a komunikace a další bezpečnostní opatření na stezce; </a:t>
            </a:r>
          </a:p>
          <a:p>
            <a:r>
              <a:rPr lang="cs-CZ" dirty="0" smtClean="0"/>
              <a:t>podchody</a:t>
            </a:r>
            <a:r>
              <a:rPr lang="cs-CZ" dirty="0"/>
              <a:t>, lávky, propustky a části mostních objektů, po kterých je stezka </a:t>
            </a:r>
            <a:r>
              <a:rPr lang="cs-CZ" dirty="0" smtClean="0"/>
              <a:t>vedena;</a:t>
            </a:r>
          </a:p>
          <a:p>
            <a:r>
              <a:rPr lang="cs-CZ" dirty="0" smtClean="0"/>
              <a:t>opěrné </a:t>
            </a:r>
            <a:r>
              <a:rPr lang="cs-CZ" dirty="0"/>
              <a:t>zdi, násypy, svahy a příkopy; </a:t>
            </a:r>
          </a:p>
          <a:p>
            <a:r>
              <a:rPr lang="cs-CZ" dirty="0" smtClean="0"/>
              <a:t>místa </a:t>
            </a:r>
            <a:r>
              <a:rPr lang="cs-CZ" dirty="0"/>
              <a:t>pro přecházení a přechody pro chodce, jejich nasvětlení a ochranné ostrůvky, vysazené chodníkové plochy, související přejezdy pro cyklisty; </a:t>
            </a:r>
          </a:p>
          <a:p>
            <a:r>
              <a:rPr lang="cs-CZ" dirty="0" smtClean="0"/>
              <a:t>zábradlí </a:t>
            </a:r>
            <a:r>
              <a:rPr lang="cs-CZ" dirty="0"/>
              <a:t>na mostech a zábradlí jako bezpečnostní opatření; </a:t>
            </a:r>
          </a:p>
          <a:p>
            <a:r>
              <a:rPr lang="cs-CZ" dirty="0" smtClean="0"/>
              <a:t>svislé </a:t>
            </a:r>
            <a:r>
              <a:rPr lang="cs-CZ" dirty="0"/>
              <a:t>a vodorovné dopravní značení včetně zvýrazňujících prvků; </a:t>
            </a:r>
          </a:p>
          <a:p>
            <a:r>
              <a:rPr lang="cs-CZ" dirty="0" smtClean="0"/>
              <a:t>světelné </a:t>
            </a:r>
            <a:r>
              <a:rPr lang="cs-CZ" dirty="0"/>
              <a:t>signalizační zařízení řídící provoz samostatného přechodu pro chodce nebo samostatného přechodu pro chodce s přejezdem pro cyklisty; </a:t>
            </a:r>
          </a:p>
          <a:p>
            <a:r>
              <a:rPr lang="cs-CZ" dirty="0" smtClean="0"/>
              <a:t>dešťové </a:t>
            </a:r>
            <a:r>
              <a:rPr lang="cs-CZ" dirty="0"/>
              <a:t>vpusti, šachty a přípojky k odvodu vod z povrchu stezky do dešťové kanalizace nebo vodoteče; </a:t>
            </a:r>
          </a:p>
          <a:p>
            <a:r>
              <a:rPr lang="cs-CZ" dirty="0" smtClean="0"/>
              <a:t>kanalizace</a:t>
            </a:r>
            <a:r>
              <a:rPr lang="cs-CZ" dirty="0"/>
              <a:t>, včetně úprav k odvádění vody, sloužící výlučně k odvádění povrchových vod ze stezky; </a:t>
            </a:r>
          </a:p>
          <a:p>
            <a:r>
              <a:rPr lang="cs-CZ" dirty="0" smtClean="0"/>
              <a:t>veřejné </a:t>
            </a:r>
            <a:r>
              <a:rPr lang="cs-CZ" dirty="0"/>
              <a:t>osvětlení stezky a hlavního dopravního prostoru pozemní komunikace;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cyklisté – co lze financovat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všechny konstrukční vrstvy; </a:t>
            </a:r>
          </a:p>
          <a:p>
            <a:r>
              <a:rPr lang="cs-CZ" dirty="0" smtClean="0"/>
              <a:t>opatření </a:t>
            </a:r>
            <a:r>
              <a:rPr lang="cs-CZ" dirty="0"/>
              <a:t>pro osoby s omezenou schopností pohybu, orientace a komunikace a další bezpečnostní opatření na stezce; </a:t>
            </a:r>
          </a:p>
          <a:p>
            <a:r>
              <a:rPr lang="cs-CZ" dirty="0" smtClean="0"/>
              <a:t>podchody</a:t>
            </a:r>
            <a:r>
              <a:rPr lang="cs-CZ" dirty="0"/>
              <a:t>, lávky, propustky a části mostních objektů, po kterých je stezka </a:t>
            </a:r>
            <a:r>
              <a:rPr lang="cs-CZ" dirty="0" smtClean="0"/>
              <a:t>vedena;</a:t>
            </a:r>
          </a:p>
          <a:p>
            <a:r>
              <a:rPr lang="cs-CZ" dirty="0" smtClean="0"/>
              <a:t>opěrné </a:t>
            </a:r>
            <a:r>
              <a:rPr lang="cs-CZ" dirty="0"/>
              <a:t>zdi, násypy, svahy a příkopy; </a:t>
            </a:r>
          </a:p>
          <a:p>
            <a:r>
              <a:rPr lang="cs-CZ" dirty="0" smtClean="0"/>
              <a:t>přejezdy </a:t>
            </a:r>
            <a:r>
              <a:rPr lang="cs-CZ" dirty="0"/>
              <a:t>pro cyklisty, související místa pro přecházení a přechody pro chodce, jejich nasvětlení a ochranné ostrůvky, vysazené chodníkové plochy; </a:t>
            </a:r>
          </a:p>
          <a:p>
            <a:r>
              <a:rPr lang="cs-CZ" dirty="0" smtClean="0"/>
              <a:t>zábradlí </a:t>
            </a:r>
            <a:r>
              <a:rPr lang="cs-CZ" dirty="0"/>
              <a:t>na mostech a zábradlí jako bezpečnostní opatření; </a:t>
            </a:r>
          </a:p>
          <a:p>
            <a:r>
              <a:rPr lang="cs-CZ" dirty="0" smtClean="0"/>
              <a:t>svislé </a:t>
            </a:r>
            <a:r>
              <a:rPr lang="cs-CZ" dirty="0"/>
              <a:t>a vodorovné dopravní značení včetně zvýrazňujících prvků; </a:t>
            </a:r>
          </a:p>
          <a:p>
            <a:r>
              <a:rPr lang="cs-CZ" dirty="0" smtClean="0"/>
              <a:t>světelné </a:t>
            </a:r>
            <a:r>
              <a:rPr lang="cs-CZ" dirty="0"/>
              <a:t>signalizační zařízení řídící provoz samostatného přejezdu pro cyklisty nebo samostatného přechodu pro chodce s přejezdem pro cyklisty; </a:t>
            </a:r>
          </a:p>
          <a:p>
            <a:r>
              <a:rPr lang="cs-CZ" dirty="0" smtClean="0"/>
              <a:t>dešťové </a:t>
            </a:r>
            <a:r>
              <a:rPr lang="cs-CZ" dirty="0"/>
              <a:t>vpusti, šachty a přípojky k odvodu vod z povrchu stezky do dešťové kanalizace nebo vodoteče; </a:t>
            </a:r>
            <a:endParaRPr lang="cs-CZ" dirty="0" smtClean="0"/>
          </a:p>
          <a:p>
            <a:r>
              <a:rPr lang="cs-CZ" dirty="0" smtClean="0"/>
              <a:t>kanalizace</a:t>
            </a:r>
            <a:r>
              <a:rPr lang="cs-CZ" dirty="0"/>
              <a:t>, včetně úprav k odvádění vody, sloužící výlučně k odvádění povrchových vod ze stezky; </a:t>
            </a:r>
          </a:p>
          <a:p>
            <a:r>
              <a:rPr lang="cs-CZ" dirty="0" smtClean="0"/>
              <a:t>veřejné </a:t>
            </a:r>
            <a:r>
              <a:rPr lang="cs-CZ" dirty="0"/>
              <a:t>osvětlení stezky a hlavního dopravního prostoru pozemní komunikace;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Chodci i cyklisté – co lze financovat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1DB-5875-4B37-A5EE-7760C6EE4DF0}" type="datetime1">
              <a:rPr lang="en-US" smtClean="0"/>
              <a:t>3/23/2025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3" y="2056681"/>
            <a:ext cx="5832892" cy="43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7570</TotalTime>
  <Words>1546</Words>
  <Application>Microsoft Office PowerPoint</Application>
  <PresentationFormat>Vlastní</PresentationFormat>
  <Paragraphs>178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Pruhy</vt:lpstr>
      <vt:lpstr>Seminář pro žadatele doprava </vt:lpstr>
      <vt:lpstr>Prezentace aplikace PowerPoint</vt:lpstr>
      <vt:lpstr>Prezentace aplikace PowerPoint</vt:lpstr>
      <vt:lpstr>Základní údaje</vt:lpstr>
      <vt:lpstr>Účel a cíle</vt:lpstr>
      <vt:lpstr>cílové skupiny</vt:lpstr>
      <vt:lpstr>Chodci – co lze financovat?</vt:lpstr>
      <vt:lpstr>cyklisté – co lze financovat</vt:lpstr>
      <vt:lpstr>Chodci i cyklisté – co lze financovat</vt:lpstr>
      <vt:lpstr>co přímo financovat nelze</vt:lpstr>
      <vt:lpstr>definice</vt:lpstr>
      <vt:lpstr>definice (stále )</vt:lpstr>
      <vt:lpstr>Limity</vt:lpstr>
      <vt:lpstr>výrobna energie</vt:lpstr>
      <vt:lpstr>aktivita „Infrastruktura pro cyklistickou dopravu“</vt:lpstr>
      <vt:lpstr>účel a cíl</vt:lpstr>
      <vt:lpstr>cyklo infra – co lze financovat</vt:lpstr>
      <vt:lpstr>a dále:</vt:lpstr>
      <vt:lpstr>definice k cyklo infrastruktuře</vt:lpstr>
      <vt:lpstr>DNSH</vt:lpstr>
      <vt:lpstr>Nepřímé náklady</vt:lpstr>
      <vt:lpstr>Kritéria hodnocení</vt:lpstr>
      <vt:lpstr>Projektový záměr</vt:lpstr>
      <vt:lpstr>indikátory</vt:lpstr>
      <vt:lpstr>udržitelnost</vt:lpstr>
      <vt:lpstr>udržitelnost – cyklistická infrastruktura</vt:lpstr>
      <vt:lpstr>Podklady pro hodnocení</vt:lpstr>
      <vt:lpstr>Prezentace aplikace PowerPoint</vt:lpstr>
      <vt:lpstr>kontakty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veřejná prostranství</dc:title>
  <dc:creator>Monika Formáčková</dc:creator>
  <cp:lastModifiedBy>mformack</cp:lastModifiedBy>
  <cp:revision>56</cp:revision>
  <dcterms:created xsi:type="dcterms:W3CDTF">2025-03-18T08:11:04Z</dcterms:created>
  <dcterms:modified xsi:type="dcterms:W3CDTF">2025-03-23T14:26:41Z</dcterms:modified>
</cp:coreProperties>
</file>