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25"/>
  </p:notesMasterIdLst>
  <p:sldIdLst>
    <p:sldId id="256" r:id="rId2"/>
    <p:sldId id="257" r:id="rId3"/>
    <p:sldId id="261" r:id="rId4"/>
    <p:sldId id="258" r:id="rId5"/>
    <p:sldId id="269" r:id="rId6"/>
    <p:sldId id="259" r:id="rId7"/>
    <p:sldId id="265" r:id="rId8"/>
    <p:sldId id="266" r:id="rId9"/>
    <p:sldId id="267" r:id="rId10"/>
    <p:sldId id="268" r:id="rId11"/>
    <p:sldId id="270" r:id="rId12"/>
    <p:sldId id="272" r:id="rId13"/>
    <p:sldId id="271" r:id="rId14"/>
    <p:sldId id="273" r:id="rId15"/>
    <p:sldId id="274" r:id="rId16"/>
    <p:sldId id="263" r:id="rId17"/>
    <p:sldId id="260" r:id="rId18"/>
    <p:sldId id="275" r:id="rId19"/>
    <p:sldId id="276" r:id="rId20"/>
    <p:sldId id="264" r:id="rId21"/>
    <p:sldId id="277" r:id="rId22"/>
    <p:sldId id="262" r:id="rId23"/>
    <p:sldId id="278"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82" autoAdjust="0"/>
    <p:restoredTop sz="94660"/>
  </p:normalViewPr>
  <p:slideViewPr>
    <p:cSldViewPr snapToGrid="0">
      <p:cViewPr varScale="1">
        <p:scale>
          <a:sx n="90" d="100"/>
          <a:sy n="90" d="100"/>
        </p:scale>
        <p:origin x="540"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C4EA02-B2A3-4AA0-801E-761130D65A51}" type="datetimeFigureOut">
              <a:rPr lang="cs-CZ" smtClean="0"/>
              <a:t>24.03.2025</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CB2039-1335-4A5D-835B-579F85F65532}" type="slidenum">
              <a:rPr lang="cs-CZ" smtClean="0"/>
              <a:t>‹#›</a:t>
            </a:fld>
            <a:endParaRPr lang="cs-CZ"/>
          </a:p>
        </p:txBody>
      </p:sp>
    </p:spTree>
    <p:extLst>
      <p:ext uri="{BB962C8B-B14F-4D97-AF65-F5344CB8AC3E}">
        <p14:creationId xmlns:p14="http://schemas.microsoft.com/office/powerpoint/2010/main" val="2947984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cs-CZ"/>
              <a:t>Kliknutím lze upravit styl.</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cs-CZ"/>
              <a:t>Kliknutím lze upravit styl předlohy.</a:t>
            </a:r>
            <a:endParaRPr lang="en-US" dirty="0"/>
          </a:p>
        </p:txBody>
      </p:sp>
      <p:sp>
        <p:nvSpPr>
          <p:cNvPr id="4" name="Date Placeholder 3"/>
          <p:cNvSpPr>
            <a:spLocks noGrp="1"/>
          </p:cNvSpPr>
          <p:nvPr>
            <p:ph type="dt" sz="half" idx="10"/>
          </p:nvPr>
        </p:nvSpPr>
        <p:spPr/>
        <p:txBody>
          <a:bodyPr/>
          <a:lstStyle/>
          <a:p>
            <a:fld id="{D345E027-9B07-48DC-B923-A182EDEED41E}" type="datetime1">
              <a:rPr lang="en-US" smtClean="0"/>
              <a:t>3/24/2025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CBD4EFA4-8B9D-4ADF-BAE4-CBC0AAEE7368}" type="datetime1">
              <a:rPr lang="en-US" smtClean="0"/>
              <a:t>3/24/2025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a:xfrm>
            <a:off x="838200" y="6422854"/>
            <a:ext cx="2743196" cy="365125"/>
          </a:xfrm>
        </p:spPr>
        <p:txBody>
          <a:bodyPr/>
          <a:lstStyle/>
          <a:p>
            <a:fld id="{E3408642-E06B-4F40-9DEE-EBDA670AEA41}" type="datetime1">
              <a:rPr lang="en-US" smtClean="0"/>
              <a:t>3/24/2025</a:t>
            </a:fld>
            <a:endParaRPr lang="en-US" dirty="0"/>
          </a:p>
        </p:txBody>
      </p:sp>
      <p:sp>
        <p:nvSpPr>
          <p:cNvPr id="5" name="Footer Placeholder 4"/>
          <p:cNvSpPr>
            <a:spLocks noGrp="1"/>
          </p:cNvSpPr>
          <p:nvPr>
            <p:ph type="ftr" sz="quarter" idx="11"/>
          </p:nvPr>
        </p:nvSpPr>
        <p:spPr>
          <a:xfrm>
            <a:off x="3776135" y="6422854"/>
            <a:ext cx="4279669" cy="365125"/>
          </a:xfrm>
        </p:spPr>
        <p:txBody>
          <a:bodyPr/>
          <a:lstStyle/>
          <a:p>
            <a:endParaRPr lang="en-US" dirty="0"/>
          </a:p>
        </p:txBody>
      </p:sp>
      <p:sp>
        <p:nvSpPr>
          <p:cNvPr id="6" name="Slide Number Placeholder 5"/>
          <p:cNvSpPr>
            <a:spLocks noGrp="1"/>
          </p:cNvSpPr>
          <p:nvPr>
            <p:ph type="sldNum" sz="quarter" idx="12"/>
          </p:nvPr>
        </p:nvSpPr>
        <p:spPr>
          <a:xfrm>
            <a:off x="8073048" y="6422854"/>
            <a:ext cx="879759" cy="365125"/>
          </a:xfrm>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AF18B1DB-5875-4B37-A5EE-7760C6EE4DF0}" type="datetime1">
              <a:rPr lang="en-US" smtClean="0"/>
              <a:t>3/24/2025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cs-CZ"/>
              <a:t>Kliknutím lze upravit styl.</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Date Placeholder 3"/>
          <p:cNvSpPr>
            <a:spLocks noGrp="1"/>
          </p:cNvSpPr>
          <p:nvPr>
            <p:ph type="dt" sz="half" idx="10"/>
          </p:nvPr>
        </p:nvSpPr>
        <p:spPr/>
        <p:txBody>
          <a:bodyPr/>
          <a:lstStyle>
            <a:lvl1pPr>
              <a:defRPr>
                <a:solidFill>
                  <a:schemeClr val="tx2"/>
                </a:solidFill>
              </a:defRPr>
            </a:lvl1pPr>
          </a:lstStyle>
          <a:p>
            <a:fld id="{85C119A9-6E96-4201-B689-279BD1F9E248}" type="datetime1">
              <a:rPr lang="en-US" smtClean="0"/>
              <a:t>3/24/2025</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A21B32BE-8345-413F-937B-AF39DE2D8477}" type="datetime1">
              <a:rPr lang="en-US" smtClean="0"/>
              <a:t>3/24/2025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cs-CZ"/>
              <a:t>Kliknutím lze upravit styl.</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1745EE5B-0A38-432C-8F24-7066ED2D13FA}" type="datetime1">
              <a:rPr lang="en-US" smtClean="0"/>
              <a:t>3/24/2025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6525056C-C41D-4499-97DB-E73A76D3C429}" type="datetime1">
              <a:rPr lang="en-US" smtClean="0"/>
              <a:t>3/24/2025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A683B9-DEEF-4A10-8F7D-3301B574CEF0}" type="datetime1">
              <a:rPr lang="en-US" smtClean="0"/>
              <a:t>3/24/2025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Date Placeholder 4"/>
          <p:cNvSpPr>
            <a:spLocks noGrp="1"/>
          </p:cNvSpPr>
          <p:nvPr>
            <p:ph type="dt" sz="half" idx="10"/>
          </p:nvPr>
        </p:nvSpPr>
        <p:spPr/>
        <p:txBody>
          <a:bodyPr/>
          <a:lstStyle/>
          <a:p>
            <a:fld id="{C52BFC3F-8F95-426A-B7AE-46A62B3F783F}" type="datetime1">
              <a:rPr lang="en-US" smtClean="0"/>
              <a:t>3/24/2025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cs-CZ"/>
              <a:t>Kliknutím lze upravit styl.</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Date Placeholder 4"/>
          <p:cNvSpPr>
            <a:spLocks noGrp="1"/>
          </p:cNvSpPr>
          <p:nvPr>
            <p:ph type="dt" sz="half" idx="10"/>
          </p:nvPr>
        </p:nvSpPr>
        <p:spPr/>
        <p:txBody>
          <a:bodyPr/>
          <a:lstStyle/>
          <a:p>
            <a:fld id="{F05BFD41-D3FF-43F7-9C63-E278AF8292CB}" type="datetime1">
              <a:rPr lang="en-US" smtClean="0"/>
              <a:t>3/24/2025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1CAB8BA3-C298-484D-92B8-06DC81C718CC}" type="datetime1">
              <a:rPr lang="en-US" smtClean="0"/>
              <a:t>3/24/2025</a:t>
            </a:fld>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dirty="0"/>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4FAB73BC-B049-4115-A692-8D63A059BFB8}"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hyperlink" Target="https://karlstejnskomas.cz/vyzva/vyzva-c-4-irop-verejna-prostranstvi-i/"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irop.gov.cz/cs/vyzvy-2021-2027/vyzvy/73vyzvairop"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365759" y="1253765"/>
            <a:ext cx="11471565" cy="3073137"/>
          </a:xfrm>
        </p:spPr>
        <p:txBody>
          <a:bodyPr>
            <a:normAutofit/>
          </a:bodyPr>
          <a:lstStyle/>
          <a:p>
            <a:r>
              <a:rPr lang="cs-CZ" sz="3600" dirty="0"/>
              <a:t>Seminář pro žadatele</a:t>
            </a:r>
            <a:br>
              <a:rPr lang="cs-CZ" sz="3600" dirty="0"/>
            </a:br>
            <a:r>
              <a:rPr lang="cs-CZ" sz="3600" dirty="0"/>
              <a:t>veřejná prostranství</a:t>
            </a:r>
            <a:br>
              <a:rPr lang="cs-CZ" sz="3600" dirty="0"/>
            </a:br>
            <a:endParaRPr lang="cs-CZ" sz="3600" dirty="0"/>
          </a:p>
        </p:txBody>
      </p:sp>
      <p:sp>
        <p:nvSpPr>
          <p:cNvPr id="3" name="Podnadpis 2"/>
          <p:cNvSpPr>
            <a:spLocks noGrp="1"/>
          </p:cNvSpPr>
          <p:nvPr>
            <p:ph type="subTitle" idx="1"/>
          </p:nvPr>
        </p:nvSpPr>
        <p:spPr/>
        <p:txBody>
          <a:bodyPr/>
          <a:lstStyle/>
          <a:p>
            <a:endParaRPr lang="cs-CZ" dirty="0"/>
          </a:p>
        </p:txBody>
      </p:sp>
      <p:pic>
        <p:nvPicPr>
          <p:cNvPr id="6" name="Obrázek 5"/>
          <p:cNvPicPr>
            <a:picLocks noChangeAspect="1"/>
          </p:cNvPicPr>
          <p:nvPr/>
        </p:nvPicPr>
        <p:blipFill rotWithShape="1">
          <a:blip r:embed="rId2">
            <a:extLst>
              <a:ext uri="{28A0092B-C50C-407E-A947-70E740481C1C}">
                <a14:useLocalDpi xmlns:a14="http://schemas.microsoft.com/office/drawing/2010/main" val="0"/>
              </a:ext>
            </a:extLst>
          </a:blip>
          <a:srcRect t="-1" b="5965"/>
          <a:stretch/>
        </p:blipFill>
        <p:spPr>
          <a:xfrm>
            <a:off x="3538180" y="3190842"/>
            <a:ext cx="5115639" cy="447904"/>
          </a:xfrm>
          <a:prstGeom prst="rect">
            <a:avLst/>
          </a:prstGeom>
        </p:spPr>
      </p:pic>
    </p:spTree>
    <p:extLst>
      <p:ext uri="{BB962C8B-B14F-4D97-AF65-F5344CB8AC3E}">
        <p14:creationId xmlns:p14="http://schemas.microsoft.com/office/powerpoint/2010/main" val="173709952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DNSH</a:t>
            </a:r>
          </a:p>
        </p:txBody>
      </p:sp>
      <p:sp>
        <p:nvSpPr>
          <p:cNvPr id="3" name="Zástupný symbol pro obsah 2"/>
          <p:cNvSpPr>
            <a:spLocks noGrp="1"/>
          </p:cNvSpPr>
          <p:nvPr>
            <p:ph idx="1"/>
          </p:nvPr>
        </p:nvSpPr>
        <p:spPr/>
        <p:txBody>
          <a:bodyPr>
            <a:normAutofit/>
          </a:bodyPr>
          <a:lstStyle/>
          <a:p>
            <a:r>
              <a:rPr lang="cs-CZ" sz="3200" dirty="0"/>
              <a:t>Veškeré aktivity projektu musí být realizovány v souladu s cíli a zásadami udržitelného rozvoje a zásadou „významně nepoškozovat“ (dále jen „DNSH“) v oblasti životního prostředí. </a:t>
            </a:r>
          </a:p>
        </p:txBody>
      </p:sp>
      <p:sp>
        <p:nvSpPr>
          <p:cNvPr id="4" name="Zástupný symbol pro datum 3"/>
          <p:cNvSpPr>
            <a:spLocks noGrp="1"/>
          </p:cNvSpPr>
          <p:nvPr>
            <p:ph type="dt" sz="half" idx="10"/>
          </p:nvPr>
        </p:nvSpPr>
        <p:spPr/>
        <p:txBody>
          <a:bodyPr/>
          <a:lstStyle/>
          <a:p>
            <a:fld id="{46301EFF-E9AC-4FE1-84D4-3A26FAE5645E}" type="datetime1">
              <a:rPr lang="en-US" smtClean="0"/>
              <a:t>3/24/2025</a:t>
            </a:fld>
            <a:endParaRPr lang="en-US" dirty="0"/>
          </a:p>
        </p:txBody>
      </p:sp>
      <p:sp>
        <p:nvSpPr>
          <p:cNvPr id="5" name="Zástupný symbol pro číslo snímku 4"/>
          <p:cNvSpPr>
            <a:spLocks noGrp="1"/>
          </p:cNvSpPr>
          <p:nvPr>
            <p:ph type="sldNum" sz="quarter" idx="12"/>
          </p:nvPr>
        </p:nvSpPr>
        <p:spPr/>
        <p:txBody>
          <a:bodyPr/>
          <a:lstStyle/>
          <a:p>
            <a:fld id="{4FAB73BC-B049-4115-A692-8D63A059BFB8}" type="slidenum">
              <a:rPr lang="en-US" smtClean="0"/>
              <a:t>10</a:t>
            </a:fld>
            <a:endParaRPr lang="en-US" dirty="0"/>
          </a:p>
        </p:txBody>
      </p:sp>
    </p:spTree>
    <p:extLst>
      <p:ext uri="{BB962C8B-B14F-4D97-AF65-F5344CB8AC3E}">
        <p14:creationId xmlns:p14="http://schemas.microsoft.com/office/powerpoint/2010/main" val="929719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Podpořené aktivity (přímé výdaje)</a:t>
            </a:r>
          </a:p>
        </p:txBody>
      </p:sp>
      <p:sp>
        <p:nvSpPr>
          <p:cNvPr id="3" name="Zástupný symbol pro obsah 2"/>
          <p:cNvSpPr>
            <a:spLocks noGrp="1"/>
          </p:cNvSpPr>
          <p:nvPr>
            <p:ph idx="1"/>
          </p:nvPr>
        </p:nvSpPr>
        <p:spPr/>
        <p:txBody>
          <a:bodyPr>
            <a:normAutofit fontScale="77500" lnSpcReduction="20000"/>
          </a:bodyPr>
          <a:lstStyle/>
          <a:p>
            <a:r>
              <a:rPr lang="cs-CZ" u="sng" dirty="0"/>
              <a:t>stavba veřejného prostranství </a:t>
            </a:r>
            <a:r>
              <a:rPr lang="cs-CZ" dirty="0"/>
              <a:t>(včetně ploch dopravní infrastruktury, stavební a zemní práce , vybudování a stavební úpravy inženýrských sítí pro potřeby veřejného prostranství</a:t>
            </a:r>
          </a:p>
          <a:p>
            <a:r>
              <a:rPr lang="cs-CZ" dirty="0"/>
              <a:t>budování a výměna povrchů a konstrukčních vrstev </a:t>
            </a:r>
          </a:p>
          <a:p>
            <a:r>
              <a:rPr lang="cs-CZ" u="sng" dirty="0"/>
              <a:t>povalové (vyvýšené) chodníky nad terénem </a:t>
            </a:r>
            <a:r>
              <a:rPr lang="cs-CZ" dirty="0"/>
              <a:t>realizované z důvodu zachování rozmanitosti vegetace a kořenových systémů </a:t>
            </a:r>
          </a:p>
          <a:p>
            <a:r>
              <a:rPr lang="cs-CZ" u="sng" dirty="0"/>
              <a:t>výsadba a úprava vegetace </a:t>
            </a:r>
            <a:r>
              <a:rPr lang="cs-CZ" dirty="0"/>
              <a:t>(včetně ošetření dřevin), vznik či úprava </a:t>
            </a:r>
            <a:r>
              <a:rPr lang="cs-CZ" u="sng" dirty="0"/>
              <a:t>záhonů</a:t>
            </a:r>
            <a:r>
              <a:rPr lang="cs-CZ" dirty="0"/>
              <a:t>, </a:t>
            </a:r>
            <a:r>
              <a:rPr lang="cs-CZ" u="sng" dirty="0"/>
              <a:t>opěrné konstrukce </a:t>
            </a:r>
            <a:r>
              <a:rPr lang="cs-CZ" dirty="0"/>
              <a:t>(včetně pergol) a </a:t>
            </a:r>
            <a:r>
              <a:rPr lang="cs-CZ" u="sng" dirty="0"/>
              <a:t>lanové systémy </a:t>
            </a:r>
            <a:r>
              <a:rPr lang="cs-CZ" dirty="0"/>
              <a:t>nezbytné pro růst popínavé zeleně (liány a vzpěrné rostliny), </a:t>
            </a:r>
            <a:r>
              <a:rPr lang="cs-CZ" u="sng" dirty="0"/>
              <a:t>velkoobjemové nádoby na výsadbu zeleně </a:t>
            </a:r>
            <a:r>
              <a:rPr lang="cs-CZ" dirty="0"/>
              <a:t>(v místech, kde z technických důvodů nelze provádět výsadbu dřevin do rostlého terénu – sítě technického vybavení, případně i doplňkově k ostatním vegetačním prvkům), </a:t>
            </a:r>
            <a:r>
              <a:rPr lang="cs-CZ" u="sng" dirty="0"/>
              <a:t>prvky na podporu biodiverzity</a:t>
            </a:r>
            <a:r>
              <a:rPr lang="cs-CZ" dirty="0"/>
              <a:t> – refugia pro doprovodnou floru a faunu (např. ptačí a netopýří budky, </a:t>
            </a:r>
            <a:r>
              <a:rPr lang="cs-CZ" dirty="0" err="1"/>
              <a:t>loggery</a:t>
            </a:r>
            <a:r>
              <a:rPr lang="cs-CZ" dirty="0"/>
              <a:t>, pítka, krmítka, útočiště pro hmyz, úkryt pro plazy a obojživelníky, zimní příbytky pro ježky) </a:t>
            </a:r>
          </a:p>
          <a:p>
            <a:r>
              <a:rPr lang="cs-CZ" dirty="0"/>
              <a:t>úprava či vznik </a:t>
            </a:r>
            <a:r>
              <a:rPr lang="cs-CZ" u="sng" dirty="0"/>
              <a:t>vodních ploch, toků a břehů </a:t>
            </a:r>
            <a:r>
              <a:rPr lang="cs-CZ" dirty="0"/>
              <a:t>(včetně úprav nábřeží – přebudování nábřežních zdí, různé úrovňové stupně břehu, pobytové schodiště, promenáda, molo) </a:t>
            </a:r>
          </a:p>
          <a:p>
            <a:r>
              <a:rPr lang="cs-CZ" dirty="0"/>
              <a:t>vsakovací galerie, retenční a akumulační nádrže, včetně napojení na technickou infrastrukturu, retenční a závlahový systém, včetně napojení na technickou infrastrukturu, vsakovací zařízení, včetně napojení na technickou infrastrukturu </a:t>
            </a:r>
          </a:p>
        </p:txBody>
      </p:sp>
      <p:sp>
        <p:nvSpPr>
          <p:cNvPr id="4" name="Zástupný symbol pro datum 3"/>
          <p:cNvSpPr>
            <a:spLocks noGrp="1"/>
          </p:cNvSpPr>
          <p:nvPr>
            <p:ph type="dt" sz="half" idx="10"/>
          </p:nvPr>
        </p:nvSpPr>
        <p:spPr/>
        <p:txBody>
          <a:bodyPr/>
          <a:lstStyle/>
          <a:p>
            <a:fld id="{4C70A558-7EFF-43CD-8FF2-28BF3CFDC641}" type="datetime1">
              <a:rPr lang="en-US" smtClean="0"/>
              <a:t>3/24/2025</a:t>
            </a:fld>
            <a:endParaRPr lang="en-US" dirty="0"/>
          </a:p>
        </p:txBody>
      </p:sp>
      <p:sp>
        <p:nvSpPr>
          <p:cNvPr id="5" name="Zástupný symbol pro číslo snímku 4"/>
          <p:cNvSpPr>
            <a:spLocks noGrp="1"/>
          </p:cNvSpPr>
          <p:nvPr>
            <p:ph type="sldNum" sz="quarter" idx="12"/>
          </p:nvPr>
        </p:nvSpPr>
        <p:spPr/>
        <p:txBody>
          <a:bodyPr/>
          <a:lstStyle/>
          <a:p>
            <a:fld id="{4FAB73BC-B049-4115-A692-8D63A059BFB8}" type="slidenum">
              <a:rPr lang="en-US" smtClean="0"/>
              <a:t>11</a:t>
            </a:fld>
            <a:endParaRPr lang="en-US" dirty="0"/>
          </a:p>
        </p:txBody>
      </p:sp>
    </p:spTree>
    <p:extLst>
      <p:ext uri="{BB962C8B-B14F-4D97-AF65-F5344CB8AC3E}">
        <p14:creationId xmlns:p14="http://schemas.microsoft.com/office/powerpoint/2010/main" val="2927264086"/>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…dále</a:t>
            </a:r>
          </a:p>
        </p:txBody>
      </p:sp>
      <p:sp>
        <p:nvSpPr>
          <p:cNvPr id="3" name="Zástupný symbol pro obsah 2"/>
          <p:cNvSpPr>
            <a:spLocks noGrp="1"/>
          </p:cNvSpPr>
          <p:nvPr>
            <p:ph idx="1"/>
          </p:nvPr>
        </p:nvSpPr>
        <p:spPr/>
        <p:txBody>
          <a:bodyPr>
            <a:normAutofit fontScale="92500" lnSpcReduction="20000"/>
          </a:bodyPr>
          <a:lstStyle/>
          <a:p>
            <a:r>
              <a:rPr lang="cs-CZ" dirty="0"/>
              <a:t>přístřešky, altány a zastávky (včetně zelených střech a </a:t>
            </a:r>
            <a:r>
              <a:rPr lang="cs-CZ" dirty="0" err="1"/>
              <a:t>fotovoltaických</a:t>
            </a:r>
            <a:r>
              <a:rPr lang="cs-CZ" dirty="0"/>
              <a:t> panelů na jejich střechách) </a:t>
            </a:r>
          </a:p>
          <a:p>
            <a:r>
              <a:rPr lang="cs-CZ" dirty="0"/>
              <a:t>veřejné osvětlení (včetně </a:t>
            </a:r>
            <a:r>
              <a:rPr lang="cs-CZ" dirty="0" err="1"/>
              <a:t>fotovoltaických</a:t>
            </a:r>
            <a:r>
              <a:rPr lang="cs-CZ" dirty="0"/>
              <a:t> panelů pro jeho napájení), mobiliář (např. lavičky, herní prvky, </a:t>
            </a:r>
            <a:r>
              <a:rPr lang="cs-CZ" dirty="0" err="1"/>
              <a:t>workoutové</a:t>
            </a:r>
            <a:r>
              <a:rPr lang="cs-CZ" dirty="0"/>
              <a:t> prvky, odpadkové koše, informační tabule/panely, stojany na kola)  umělé vodní prvky (např. kašny, fontány, pítka, </a:t>
            </a:r>
            <a:r>
              <a:rPr lang="cs-CZ" dirty="0" err="1"/>
              <a:t>mlhoviště</a:t>
            </a:r>
            <a:r>
              <a:rPr lang="cs-CZ" dirty="0"/>
              <a:t>), včetně napojení na technickou infrastrukturu </a:t>
            </a:r>
          </a:p>
          <a:p>
            <a:r>
              <a:rPr lang="cs-CZ" dirty="0"/>
              <a:t>vznik </a:t>
            </a:r>
            <a:r>
              <a:rPr lang="cs-CZ" dirty="0" err="1"/>
              <a:t>nízkoemisních</a:t>
            </a:r>
            <a:r>
              <a:rPr lang="cs-CZ" dirty="0"/>
              <a:t> zón (dopravní značení vymezující </a:t>
            </a:r>
            <a:r>
              <a:rPr lang="cs-CZ" dirty="0" err="1"/>
              <a:t>nízkoemisní</a:t>
            </a:r>
            <a:r>
              <a:rPr lang="cs-CZ" dirty="0"/>
              <a:t> zónu) a další dopravní značení vymezující prostor veřejného prostranství </a:t>
            </a:r>
          </a:p>
          <a:p>
            <a:r>
              <a:rPr lang="cs-CZ" dirty="0"/>
              <a:t>veřejně přístupná dobíjecí stanice vybavená jedním nebo více běžnými dobíjecími body ve vlastnictví žadatele/příjemce sloužící k dobíjení parkujících elektrických osobních vozidel nebo jízdních kol (či koloběžek apod.) za cenu v místě a čase obvyklou </a:t>
            </a:r>
          </a:p>
          <a:p>
            <a:r>
              <a:rPr lang="cs-CZ" dirty="0"/>
              <a:t>pořízení a instalace bezpečnostních kamer (za podmínek splnění podmínek GDPR) </a:t>
            </a:r>
          </a:p>
          <a:p>
            <a:r>
              <a:rPr lang="cs-CZ" dirty="0"/>
              <a:t>vybudování nebo rekonstrukce veřejných toalet splňující podmínky DNSH, včetně napojení na technickou infrastrukturu </a:t>
            </a:r>
          </a:p>
          <a:p>
            <a:endParaRPr lang="cs-CZ" dirty="0"/>
          </a:p>
        </p:txBody>
      </p:sp>
      <p:sp>
        <p:nvSpPr>
          <p:cNvPr id="4" name="Zástupný symbol pro datum 3"/>
          <p:cNvSpPr>
            <a:spLocks noGrp="1"/>
          </p:cNvSpPr>
          <p:nvPr>
            <p:ph type="dt" sz="half" idx="10"/>
          </p:nvPr>
        </p:nvSpPr>
        <p:spPr/>
        <p:txBody>
          <a:bodyPr/>
          <a:lstStyle/>
          <a:p>
            <a:fld id="{C9FD30D2-DCE7-4B6B-A6E8-500295DD0E02}" type="datetime1">
              <a:rPr lang="en-US" smtClean="0"/>
              <a:t>3/24/2025</a:t>
            </a:fld>
            <a:endParaRPr lang="en-US" dirty="0"/>
          </a:p>
        </p:txBody>
      </p:sp>
      <p:sp>
        <p:nvSpPr>
          <p:cNvPr id="5" name="Zástupný symbol pro číslo snímku 4"/>
          <p:cNvSpPr>
            <a:spLocks noGrp="1"/>
          </p:cNvSpPr>
          <p:nvPr>
            <p:ph type="sldNum" sz="quarter" idx="12"/>
          </p:nvPr>
        </p:nvSpPr>
        <p:spPr/>
        <p:txBody>
          <a:bodyPr/>
          <a:lstStyle/>
          <a:p>
            <a:fld id="{4FAB73BC-B049-4115-A692-8D63A059BFB8}" type="slidenum">
              <a:rPr lang="en-US" smtClean="0"/>
              <a:t>12</a:t>
            </a:fld>
            <a:endParaRPr lang="en-US" dirty="0"/>
          </a:p>
        </p:txBody>
      </p:sp>
    </p:spTree>
    <p:extLst>
      <p:ext uri="{BB962C8B-B14F-4D97-AF65-F5344CB8AC3E}">
        <p14:creationId xmlns:p14="http://schemas.microsoft.com/office/powerpoint/2010/main" val="3235478064"/>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Omezené druhy dřevin</a:t>
            </a:r>
          </a:p>
        </p:txBody>
      </p:sp>
      <p:sp>
        <p:nvSpPr>
          <p:cNvPr id="3" name="Zástupný symbol pro obsah 2"/>
          <p:cNvSpPr>
            <a:spLocks noGrp="1"/>
          </p:cNvSpPr>
          <p:nvPr>
            <p:ph idx="1"/>
          </p:nvPr>
        </p:nvSpPr>
        <p:spPr/>
        <p:txBody>
          <a:bodyPr/>
          <a:lstStyle/>
          <a:p>
            <a:r>
              <a:rPr lang="cs-CZ" dirty="0"/>
              <a:t>Výsadba vegetace je způsobilá v případě, pokud se nejedná o výsadbu stanovištně nevhodných nebo invazních dřevin: pajasan </a:t>
            </a:r>
            <a:r>
              <a:rPr lang="cs-CZ" dirty="0" err="1"/>
              <a:t>žlaznatý</a:t>
            </a:r>
            <a:r>
              <a:rPr lang="cs-CZ" dirty="0"/>
              <a:t> (</a:t>
            </a:r>
            <a:r>
              <a:rPr lang="cs-CZ" dirty="0" err="1"/>
              <a:t>Ailanthus</a:t>
            </a:r>
            <a:r>
              <a:rPr lang="cs-CZ" dirty="0"/>
              <a:t> </a:t>
            </a:r>
            <a:r>
              <a:rPr lang="cs-CZ" dirty="0" err="1"/>
              <a:t>altissima</a:t>
            </a:r>
            <a:r>
              <a:rPr lang="cs-CZ" dirty="0"/>
              <a:t>), střemcha pozdní (</a:t>
            </a:r>
            <a:r>
              <a:rPr lang="cs-CZ" dirty="0" err="1"/>
              <a:t>Prunus</a:t>
            </a:r>
            <a:r>
              <a:rPr lang="cs-CZ" dirty="0"/>
              <a:t> </a:t>
            </a:r>
            <a:r>
              <a:rPr lang="cs-CZ" dirty="0" err="1"/>
              <a:t>serotina</a:t>
            </a:r>
            <a:r>
              <a:rPr lang="cs-CZ" dirty="0"/>
              <a:t>), javor jasanolistý (Acer </a:t>
            </a:r>
            <a:r>
              <a:rPr lang="cs-CZ" dirty="0" err="1"/>
              <a:t>negundo</a:t>
            </a:r>
            <a:r>
              <a:rPr lang="cs-CZ" dirty="0"/>
              <a:t>), škumpa orobincová (</a:t>
            </a:r>
            <a:r>
              <a:rPr lang="cs-CZ" dirty="0" err="1"/>
              <a:t>Rhus</a:t>
            </a:r>
            <a:r>
              <a:rPr lang="cs-CZ" dirty="0"/>
              <a:t> </a:t>
            </a:r>
            <a:r>
              <a:rPr lang="cs-CZ" dirty="0" err="1"/>
              <a:t>typhina</a:t>
            </a:r>
            <a:r>
              <a:rPr lang="cs-CZ" dirty="0"/>
              <a:t>), kustovnice cizí (</a:t>
            </a:r>
            <a:r>
              <a:rPr lang="cs-CZ" dirty="0" err="1"/>
              <a:t>Lycium</a:t>
            </a:r>
            <a:r>
              <a:rPr lang="cs-CZ" dirty="0"/>
              <a:t> </a:t>
            </a:r>
            <a:r>
              <a:rPr lang="cs-CZ" dirty="0" err="1"/>
              <a:t>barbarum</a:t>
            </a:r>
            <a:r>
              <a:rPr lang="cs-CZ" dirty="0"/>
              <a:t>). Výdaje na výsadbu těchto druhů jsou nezpůsobilé. </a:t>
            </a:r>
          </a:p>
        </p:txBody>
      </p:sp>
      <p:sp>
        <p:nvSpPr>
          <p:cNvPr id="4" name="Zástupný symbol pro datum 3"/>
          <p:cNvSpPr>
            <a:spLocks noGrp="1"/>
          </p:cNvSpPr>
          <p:nvPr>
            <p:ph type="dt" sz="half" idx="10"/>
          </p:nvPr>
        </p:nvSpPr>
        <p:spPr/>
        <p:txBody>
          <a:bodyPr/>
          <a:lstStyle/>
          <a:p>
            <a:fld id="{9683E545-23DC-4C77-A70C-44EE615E7D84}" type="datetime1">
              <a:rPr lang="en-US" smtClean="0"/>
              <a:t>3/24/2025</a:t>
            </a:fld>
            <a:endParaRPr lang="en-US" dirty="0"/>
          </a:p>
        </p:txBody>
      </p:sp>
      <p:sp>
        <p:nvSpPr>
          <p:cNvPr id="5" name="Zástupný symbol pro číslo snímku 4"/>
          <p:cNvSpPr>
            <a:spLocks noGrp="1"/>
          </p:cNvSpPr>
          <p:nvPr>
            <p:ph type="sldNum" sz="quarter" idx="12"/>
          </p:nvPr>
        </p:nvSpPr>
        <p:spPr/>
        <p:txBody>
          <a:bodyPr/>
          <a:lstStyle/>
          <a:p>
            <a:fld id="{4FAB73BC-B049-4115-A692-8D63A059BFB8}" type="slidenum">
              <a:rPr lang="en-US" smtClean="0"/>
              <a:t>13</a:t>
            </a:fld>
            <a:endParaRPr lang="en-US" dirty="0"/>
          </a:p>
        </p:txBody>
      </p:sp>
    </p:spTree>
    <p:extLst>
      <p:ext uri="{BB962C8B-B14F-4D97-AF65-F5344CB8AC3E}">
        <p14:creationId xmlns:p14="http://schemas.microsoft.com/office/powerpoint/2010/main" val="566611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Doprovodná část projektu</a:t>
            </a:r>
          </a:p>
        </p:txBody>
      </p:sp>
      <p:sp>
        <p:nvSpPr>
          <p:cNvPr id="3" name="Zástupný symbol pro obsah 2"/>
          <p:cNvSpPr>
            <a:spLocks noGrp="1"/>
          </p:cNvSpPr>
          <p:nvPr>
            <p:ph idx="1"/>
          </p:nvPr>
        </p:nvSpPr>
        <p:spPr/>
        <p:txBody>
          <a:bodyPr/>
          <a:lstStyle/>
          <a:p>
            <a:r>
              <a:rPr lang="cs-CZ" b="1" dirty="0"/>
              <a:t>Veřejná a technická infrastruktura  </a:t>
            </a:r>
          </a:p>
          <a:p>
            <a:pPr marL="0" indent="0">
              <a:buNone/>
            </a:pPr>
            <a:r>
              <a:rPr lang="cs-CZ" dirty="0"/>
              <a:t>Pořizovací cena doprovodné veřejné a technické infrastruktury může být započtena </a:t>
            </a:r>
            <a:r>
              <a:rPr lang="cs-CZ" b="1" dirty="0"/>
              <a:t>maximálně do výše 10 % celkových způsobilých výdajů na projekt</a:t>
            </a:r>
            <a:r>
              <a:rPr lang="cs-CZ" dirty="0"/>
              <a:t>. </a:t>
            </a:r>
          </a:p>
          <a:p>
            <a:pPr marL="0" indent="0">
              <a:buNone/>
            </a:pPr>
            <a:r>
              <a:rPr lang="cs-CZ" dirty="0"/>
              <a:t>• mosty a lávky </a:t>
            </a:r>
          </a:p>
          <a:p>
            <a:pPr marL="0" indent="0">
              <a:buNone/>
            </a:pPr>
            <a:r>
              <a:rPr lang="cs-CZ" dirty="0"/>
              <a:t>• sochy (popř. jiná umělecká díla a prvky) nezahrnující vodní prvek </a:t>
            </a:r>
          </a:p>
          <a:p>
            <a:pPr marL="0" indent="0">
              <a:buNone/>
            </a:pPr>
            <a:r>
              <a:rPr lang="cs-CZ" dirty="0"/>
              <a:t>• sběrná místa na komunální a tříděný odpad (přístřešky, zahloubené a </a:t>
            </a:r>
            <a:r>
              <a:rPr lang="cs-CZ" dirty="0" err="1"/>
              <a:t>polozahloubené</a:t>
            </a:r>
            <a:r>
              <a:rPr lang="cs-CZ" dirty="0"/>
              <a:t> kontejnery) </a:t>
            </a:r>
          </a:p>
          <a:p>
            <a:pPr marL="0" indent="0">
              <a:buNone/>
            </a:pPr>
            <a:r>
              <a:rPr lang="cs-CZ" dirty="0"/>
              <a:t>• investice vyvolané stavbou (např. přeložky stávajících inženýrských sítí, uvedení do původního stavu apod.), demolice, sanace území a likvidace odpadu</a:t>
            </a:r>
          </a:p>
        </p:txBody>
      </p:sp>
      <p:sp>
        <p:nvSpPr>
          <p:cNvPr id="4" name="Zástupný symbol pro datum 3"/>
          <p:cNvSpPr>
            <a:spLocks noGrp="1"/>
          </p:cNvSpPr>
          <p:nvPr>
            <p:ph type="dt" sz="half" idx="10"/>
          </p:nvPr>
        </p:nvSpPr>
        <p:spPr/>
        <p:txBody>
          <a:bodyPr/>
          <a:lstStyle/>
          <a:p>
            <a:fld id="{FF913E36-6A99-4F4F-9469-8FC698155B1C}" type="datetime1">
              <a:rPr lang="en-US" smtClean="0"/>
              <a:t>3/24/2025</a:t>
            </a:fld>
            <a:endParaRPr lang="en-US" dirty="0"/>
          </a:p>
        </p:txBody>
      </p:sp>
      <p:sp>
        <p:nvSpPr>
          <p:cNvPr id="5" name="Zástupný symbol pro číslo snímku 4"/>
          <p:cNvSpPr>
            <a:spLocks noGrp="1"/>
          </p:cNvSpPr>
          <p:nvPr>
            <p:ph type="sldNum" sz="quarter" idx="12"/>
          </p:nvPr>
        </p:nvSpPr>
        <p:spPr/>
        <p:txBody>
          <a:bodyPr/>
          <a:lstStyle/>
          <a:p>
            <a:fld id="{4FAB73BC-B049-4115-A692-8D63A059BFB8}" type="slidenum">
              <a:rPr lang="en-US" smtClean="0"/>
              <a:t>14</a:t>
            </a:fld>
            <a:endParaRPr lang="en-US" dirty="0"/>
          </a:p>
        </p:txBody>
      </p:sp>
    </p:spTree>
    <p:extLst>
      <p:ext uri="{BB962C8B-B14F-4D97-AF65-F5344CB8AC3E}">
        <p14:creationId xmlns:p14="http://schemas.microsoft.com/office/powerpoint/2010/main" val="10412242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Nepřímé náklady</a:t>
            </a:r>
          </a:p>
        </p:txBody>
      </p:sp>
      <p:sp>
        <p:nvSpPr>
          <p:cNvPr id="3" name="Zástupný symbol pro obsah 2"/>
          <p:cNvSpPr>
            <a:spLocks noGrp="1"/>
          </p:cNvSpPr>
          <p:nvPr>
            <p:ph idx="1"/>
          </p:nvPr>
        </p:nvSpPr>
        <p:spPr/>
        <p:txBody>
          <a:bodyPr/>
          <a:lstStyle/>
          <a:p>
            <a:r>
              <a:rPr lang="cs-CZ" dirty="0"/>
              <a:t>Paušální částka projektu 7 % (PD, BOZP, TDI, průzkumy, příprava…)</a:t>
            </a:r>
          </a:p>
          <a:p>
            <a:endParaRPr lang="cs-CZ" dirty="0"/>
          </a:p>
          <a:p>
            <a:pPr lvl="1"/>
            <a:r>
              <a:rPr lang="cs-CZ" dirty="0"/>
              <a:t>pozor na uvedení do rozpočtu, jde o způsobilý náklad</a:t>
            </a:r>
          </a:p>
          <a:p>
            <a:pPr lvl="1"/>
            <a:endParaRPr lang="cs-CZ" dirty="0"/>
          </a:p>
          <a:p>
            <a:pPr lvl="1"/>
            <a:r>
              <a:rPr lang="cs-CZ" b="1" i="1" dirty="0"/>
              <a:t>Příklad:       </a:t>
            </a:r>
          </a:p>
          <a:p>
            <a:pPr marL="228600" lvl="1" indent="0">
              <a:buNone/>
            </a:pPr>
            <a:r>
              <a:rPr lang="cs-CZ" b="1" i="1" dirty="0"/>
              <a:t>Chci získat 1.500.000,- Kč (maximum). </a:t>
            </a:r>
          </a:p>
          <a:p>
            <a:pPr marL="228600" lvl="1" indent="0">
              <a:buNone/>
            </a:pPr>
            <a:r>
              <a:rPr lang="cs-CZ" b="1" i="1" dirty="0"/>
              <a:t>Potom přímé realizační způsobilé náklady mohou být 1.401.869,16 Kč </a:t>
            </a:r>
          </a:p>
          <a:p>
            <a:pPr marL="228600" lvl="1" indent="0">
              <a:buNone/>
            </a:pPr>
            <a:r>
              <a:rPr lang="cs-CZ" b="1" i="1" dirty="0"/>
              <a:t>…a vedlejší nezpůsobilé náklady v paušální sazbě 7 % jsou 98.130,84 Kč. </a:t>
            </a:r>
          </a:p>
          <a:p>
            <a:endParaRPr lang="cs-CZ" dirty="0"/>
          </a:p>
          <a:p>
            <a:endParaRPr lang="cs-CZ" dirty="0"/>
          </a:p>
        </p:txBody>
      </p:sp>
      <p:sp>
        <p:nvSpPr>
          <p:cNvPr id="4" name="Zástupný symbol pro datum 3"/>
          <p:cNvSpPr>
            <a:spLocks noGrp="1"/>
          </p:cNvSpPr>
          <p:nvPr>
            <p:ph type="dt" sz="half" idx="10"/>
          </p:nvPr>
        </p:nvSpPr>
        <p:spPr/>
        <p:txBody>
          <a:bodyPr/>
          <a:lstStyle/>
          <a:p>
            <a:fld id="{6EC10621-E314-4CD1-A0F8-775BFE905010}" type="datetime1">
              <a:rPr lang="en-US" smtClean="0"/>
              <a:t>3/24/2025</a:t>
            </a:fld>
            <a:endParaRPr lang="en-US" dirty="0"/>
          </a:p>
        </p:txBody>
      </p:sp>
      <p:sp>
        <p:nvSpPr>
          <p:cNvPr id="5" name="Zástupný symbol pro číslo snímku 4"/>
          <p:cNvSpPr>
            <a:spLocks noGrp="1"/>
          </p:cNvSpPr>
          <p:nvPr>
            <p:ph type="sldNum" sz="quarter" idx="12"/>
          </p:nvPr>
        </p:nvSpPr>
        <p:spPr/>
        <p:txBody>
          <a:bodyPr/>
          <a:lstStyle/>
          <a:p>
            <a:fld id="{4FAB73BC-B049-4115-A692-8D63A059BFB8}" type="slidenum">
              <a:rPr lang="en-US" smtClean="0"/>
              <a:t>15</a:t>
            </a:fld>
            <a:endParaRPr lang="en-US" dirty="0"/>
          </a:p>
        </p:txBody>
      </p:sp>
    </p:spTree>
    <p:extLst>
      <p:ext uri="{BB962C8B-B14F-4D97-AF65-F5344CB8AC3E}">
        <p14:creationId xmlns:p14="http://schemas.microsoft.com/office/powerpoint/2010/main" val="10450070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Kritéria hodnocení</a:t>
            </a:r>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4864" y="2096839"/>
            <a:ext cx="5925377" cy="1924319"/>
          </a:xfrm>
        </p:spPr>
      </p:pic>
      <p:pic>
        <p:nvPicPr>
          <p:cNvPr id="5" name="Obrázek 4"/>
          <p:cNvPicPr>
            <a:picLocks noChangeAspect="1"/>
          </p:cNvPicPr>
          <p:nvPr/>
        </p:nvPicPr>
        <p:blipFill>
          <a:blip r:embed="rId3"/>
          <a:stretch>
            <a:fillRect/>
          </a:stretch>
        </p:blipFill>
        <p:spPr>
          <a:xfrm>
            <a:off x="3967434" y="4237388"/>
            <a:ext cx="5953956" cy="2248214"/>
          </a:xfrm>
          <a:prstGeom prst="rect">
            <a:avLst/>
          </a:prstGeom>
        </p:spPr>
      </p:pic>
      <p:sp>
        <p:nvSpPr>
          <p:cNvPr id="3" name="Zástupný symbol pro datum 2"/>
          <p:cNvSpPr>
            <a:spLocks noGrp="1"/>
          </p:cNvSpPr>
          <p:nvPr>
            <p:ph type="dt" sz="half" idx="10"/>
          </p:nvPr>
        </p:nvSpPr>
        <p:spPr/>
        <p:txBody>
          <a:bodyPr/>
          <a:lstStyle/>
          <a:p>
            <a:fld id="{2AE237B4-8FC3-459C-91D0-7763919C5C45}" type="datetime1">
              <a:rPr lang="en-US" smtClean="0"/>
              <a:t>3/24/2025</a:t>
            </a:fld>
            <a:endParaRPr lang="en-US" dirty="0"/>
          </a:p>
        </p:txBody>
      </p:sp>
      <p:sp>
        <p:nvSpPr>
          <p:cNvPr id="6" name="Zástupný symbol pro číslo snímku 5"/>
          <p:cNvSpPr>
            <a:spLocks noGrp="1"/>
          </p:cNvSpPr>
          <p:nvPr>
            <p:ph type="sldNum" sz="quarter" idx="12"/>
          </p:nvPr>
        </p:nvSpPr>
        <p:spPr/>
        <p:txBody>
          <a:bodyPr/>
          <a:lstStyle/>
          <a:p>
            <a:fld id="{4FAB73BC-B049-4115-A692-8D63A059BFB8}" type="slidenum">
              <a:rPr lang="en-US" smtClean="0"/>
              <a:t>16</a:t>
            </a:fld>
            <a:endParaRPr lang="en-US" dirty="0"/>
          </a:p>
        </p:txBody>
      </p:sp>
    </p:spTree>
    <p:extLst>
      <p:ext uri="{BB962C8B-B14F-4D97-AF65-F5344CB8AC3E}">
        <p14:creationId xmlns:p14="http://schemas.microsoft.com/office/powerpoint/2010/main" val="552433430"/>
      </p:ext>
    </p:extLst>
  </p:cSld>
  <p:clrMapOvr>
    <a:masterClrMapping/>
  </p:clrMapOvr>
  <p:transition spd="slow">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Projektový záměr</a:t>
            </a:r>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32782" y="2171619"/>
            <a:ext cx="4400740" cy="4206875"/>
          </a:xfrm>
        </p:spPr>
      </p:pic>
      <p:sp>
        <p:nvSpPr>
          <p:cNvPr id="5" name="Oválný bublinový popisek 4"/>
          <p:cNvSpPr/>
          <p:nvPr/>
        </p:nvSpPr>
        <p:spPr>
          <a:xfrm>
            <a:off x="5533522" y="2254850"/>
            <a:ext cx="2243070" cy="1223641"/>
          </a:xfrm>
          <a:prstGeom prst="wedgeEllipseCallout">
            <a:avLst>
              <a:gd name="adj1" fmla="val -90639"/>
              <a:gd name="adj2" fmla="val 632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Oválný bublinový popisek 5"/>
          <p:cNvSpPr/>
          <p:nvPr/>
        </p:nvSpPr>
        <p:spPr>
          <a:xfrm>
            <a:off x="7887563" y="1775870"/>
            <a:ext cx="2206006" cy="1223641"/>
          </a:xfrm>
          <a:prstGeom prst="wedgeEllipseCallout">
            <a:avLst>
              <a:gd name="adj1" fmla="val -239098"/>
              <a:gd name="adj2" fmla="val 1514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Oválný bublinový popisek 6"/>
          <p:cNvSpPr/>
          <p:nvPr/>
        </p:nvSpPr>
        <p:spPr>
          <a:xfrm>
            <a:off x="7776593" y="4510996"/>
            <a:ext cx="1817272" cy="947269"/>
          </a:xfrm>
          <a:prstGeom prst="wedgeEllipseCallout">
            <a:avLst>
              <a:gd name="adj1" fmla="val -257053"/>
              <a:gd name="adj2" fmla="val 486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Oválný bublinový popisek 7"/>
          <p:cNvSpPr/>
          <p:nvPr/>
        </p:nvSpPr>
        <p:spPr>
          <a:xfrm>
            <a:off x="9107852" y="2626694"/>
            <a:ext cx="1512472" cy="1223641"/>
          </a:xfrm>
          <a:prstGeom prst="wedgeEllipseCallout">
            <a:avLst>
              <a:gd name="adj1" fmla="val -337454"/>
              <a:gd name="adj2" fmla="val 1272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TextovéPole 9"/>
          <p:cNvSpPr txBox="1"/>
          <p:nvPr/>
        </p:nvSpPr>
        <p:spPr>
          <a:xfrm>
            <a:off x="8161511" y="3076309"/>
            <a:ext cx="1127554" cy="706089"/>
          </a:xfrm>
          <a:prstGeom prst="rect">
            <a:avLst/>
          </a:prstGeom>
          <a:noFill/>
        </p:spPr>
        <p:txBody>
          <a:bodyPr wrap="square" rtlCol="0">
            <a:spAutoFit/>
          </a:bodyPr>
          <a:lstStyle/>
          <a:p>
            <a:endParaRPr lang="cs-CZ" dirty="0"/>
          </a:p>
        </p:txBody>
      </p:sp>
      <p:sp>
        <p:nvSpPr>
          <p:cNvPr id="11" name="TextovéPole 10"/>
          <p:cNvSpPr txBox="1"/>
          <p:nvPr/>
        </p:nvSpPr>
        <p:spPr>
          <a:xfrm>
            <a:off x="9307398" y="3112254"/>
            <a:ext cx="1127554" cy="706089"/>
          </a:xfrm>
          <a:prstGeom prst="rect">
            <a:avLst/>
          </a:prstGeom>
          <a:noFill/>
        </p:spPr>
        <p:txBody>
          <a:bodyPr wrap="square" rtlCol="0">
            <a:spAutoFit/>
          </a:bodyPr>
          <a:lstStyle/>
          <a:p>
            <a:endParaRPr lang="cs-CZ" dirty="0"/>
          </a:p>
        </p:txBody>
      </p:sp>
      <p:sp>
        <p:nvSpPr>
          <p:cNvPr id="12" name="TextovéPole 11"/>
          <p:cNvSpPr txBox="1"/>
          <p:nvPr/>
        </p:nvSpPr>
        <p:spPr>
          <a:xfrm>
            <a:off x="8466311" y="3381109"/>
            <a:ext cx="1127554" cy="706089"/>
          </a:xfrm>
          <a:prstGeom prst="rect">
            <a:avLst/>
          </a:prstGeom>
          <a:noFill/>
        </p:spPr>
        <p:txBody>
          <a:bodyPr wrap="square" rtlCol="0">
            <a:spAutoFit/>
          </a:bodyPr>
          <a:lstStyle/>
          <a:p>
            <a:endParaRPr lang="cs-CZ" dirty="0"/>
          </a:p>
        </p:txBody>
      </p:sp>
      <p:sp>
        <p:nvSpPr>
          <p:cNvPr id="14" name="TextovéPole 13"/>
          <p:cNvSpPr txBox="1"/>
          <p:nvPr/>
        </p:nvSpPr>
        <p:spPr>
          <a:xfrm>
            <a:off x="9307398" y="2866670"/>
            <a:ext cx="1127554" cy="646331"/>
          </a:xfrm>
          <a:prstGeom prst="rect">
            <a:avLst/>
          </a:prstGeom>
          <a:noFill/>
        </p:spPr>
        <p:txBody>
          <a:bodyPr wrap="square" rtlCol="0">
            <a:spAutoFit/>
          </a:bodyPr>
          <a:lstStyle/>
          <a:p>
            <a:r>
              <a:rPr lang="cs-CZ" sz="1200" dirty="0"/>
              <a:t>Stavební povolení k </a:t>
            </a:r>
            <a:r>
              <a:rPr lang="cs-CZ" sz="1200" dirty="0" err="1"/>
              <a:t>ŽoP</a:t>
            </a:r>
            <a:r>
              <a:rPr lang="cs-CZ" sz="1200" dirty="0"/>
              <a:t> v MS</a:t>
            </a:r>
          </a:p>
        </p:txBody>
      </p:sp>
      <p:sp>
        <p:nvSpPr>
          <p:cNvPr id="3" name="TextovéPole 2"/>
          <p:cNvSpPr txBox="1"/>
          <p:nvPr/>
        </p:nvSpPr>
        <p:spPr>
          <a:xfrm>
            <a:off x="5753685" y="2475914"/>
            <a:ext cx="2022907" cy="738664"/>
          </a:xfrm>
          <a:prstGeom prst="rect">
            <a:avLst/>
          </a:prstGeom>
          <a:noFill/>
        </p:spPr>
        <p:txBody>
          <a:bodyPr wrap="square" rtlCol="0">
            <a:spAutoFit/>
          </a:bodyPr>
          <a:lstStyle/>
          <a:p>
            <a:r>
              <a:rPr lang="cs-CZ" sz="1400" dirty="0"/>
              <a:t>soulad s </a:t>
            </a:r>
            <a:r>
              <a:rPr lang="cs-CZ" sz="1400" dirty="0" err="1"/>
              <a:t>proj</a:t>
            </a:r>
            <a:r>
              <a:rPr lang="cs-CZ" sz="1400" dirty="0"/>
              <a:t>. záměrem, jde o EU část, nikoli celou dotaci</a:t>
            </a:r>
          </a:p>
        </p:txBody>
      </p:sp>
      <p:sp>
        <p:nvSpPr>
          <p:cNvPr id="9" name="TextovéPole 8"/>
          <p:cNvSpPr txBox="1"/>
          <p:nvPr/>
        </p:nvSpPr>
        <p:spPr>
          <a:xfrm>
            <a:off x="8025618" y="2032782"/>
            <a:ext cx="2117188" cy="738664"/>
          </a:xfrm>
          <a:prstGeom prst="rect">
            <a:avLst/>
          </a:prstGeom>
          <a:noFill/>
        </p:spPr>
        <p:txBody>
          <a:bodyPr wrap="square" rtlCol="0">
            <a:spAutoFit/>
          </a:bodyPr>
          <a:lstStyle/>
          <a:p>
            <a:r>
              <a:rPr lang="cs-CZ" sz="1400" dirty="0"/>
              <a:t>jako v </a:t>
            </a:r>
            <a:r>
              <a:rPr lang="cs-CZ" sz="1400" dirty="0" err="1"/>
              <a:t>proj</a:t>
            </a:r>
            <a:r>
              <a:rPr lang="cs-CZ" sz="1400" dirty="0"/>
              <a:t>. záměru, 3 povinné indikátory, jeden je volitelný</a:t>
            </a:r>
          </a:p>
        </p:txBody>
      </p:sp>
      <p:sp>
        <p:nvSpPr>
          <p:cNvPr id="13" name="TextovéPole 12"/>
          <p:cNvSpPr txBox="1"/>
          <p:nvPr/>
        </p:nvSpPr>
        <p:spPr>
          <a:xfrm>
            <a:off x="7960942" y="4799650"/>
            <a:ext cx="1520683" cy="307777"/>
          </a:xfrm>
          <a:prstGeom prst="rect">
            <a:avLst/>
          </a:prstGeom>
          <a:noFill/>
        </p:spPr>
        <p:txBody>
          <a:bodyPr wrap="square" rtlCol="0">
            <a:spAutoFit/>
          </a:bodyPr>
          <a:lstStyle/>
          <a:p>
            <a:r>
              <a:rPr lang="cs-CZ" sz="1400" dirty="0"/>
              <a:t>ideálně 31. 7. 2025</a:t>
            </a:r>
          </a:p>
        </p:txBody>
      </p:sp>
      <p:sp>
        <p:nvSpPr>
          <p:cNvPr id="15" name="Zástupný symbol pro datum 14"/>
          <p:cNvSpPr>
            <a:spLocks noGrp="1"/>
          </p:cNvSpPr>
          <p:nvPr>
            <p:ph type="dt" sz="half" idx="10"/>
          </p:nvPr>
        </p:nvSpPr>
        <p:spPr/>
        <p:txBody>
          <a:bodyPr/>
          <a:lstStyle/>
          <a:p>
            <a:fld id="{06417E22-E887-47A1-93AA-6726D5ED7900}" type="datetime1">
              <a:rPr lang="en-US" smtClean="0"/>
              <a:t>3/24/2025</a:t>
            </a:fld>
            <a:endParaRPr lang="en-US" dirty="0"/>
          </a:p>
        </p:txBody>
      </p:sp>
      <p:sp>
        <p:nvSpPr>
          <p:cNvPr id="16" name="Zástupný symbol pro číslo snímku 15"/>
          <p:cNvSpPr>
            <a:spLocks noGrp="1"/>
          </p:cNvSpPr>
          <p:nvPr>
            <p:ph type="sldNum" sz="quarter" idx="12"/>
          </p:nvPr>
        </p:nvSpPr>
        <p:spPr/>
        <p:txBody>
          <a:bodyPr/>
          <a:lstStyle/>
          <a:p>
            <a:fld id="{4FAB73BC-B049-4115-A692-8D63A059BFB8}" type="slidenum">
              <a:rPr lang="en-US" smtClean="0"/>
              <a:t>17</a:t>
            </a:fld>
            <a:endParaRPr lang="en-US" dirty="0"/>
          </a:p>
        </p:txBody>
      </p:sp>
    </p:spTree>
    <p:extLst>
      <p:ext uri="{BB962C8B-B14F-4D97-AF65-F5344CB8AC3E}">
        <p14:creationId xmlns:p14="http://schemas.microsoft.com/office/powerpoint/2010/main" val="1891213667"/>
      </p:ext>
    </p:extLst>
  </p:cSld>
  <p:clrMapOvr>
    <a:masterClrMapping/>
  </p:clrMapOvr>
  <p:transition spd="slow">
    <p:cov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indikátory</a:t>
            </a:r>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46649" y="2881141"/>
            <a:ext cx="7097115" cy="2467319"/>
          </a:xfrm>
        </p:spPr>
      </p:pic>
      <p:sp>
        <p:nvSpPr>
          <p:cNvPr id="5" name="Oválný bublinový popisek 4"/>
          <p:cNvSpPr/>
          <p:nvPr/>
        </p:nvSpPr>
        <p:spPr>
          <a:xfrm>
            <a:off x="8457414" y="2184184"/>
            <a:ext cx="3176833" cy="782424"/>
          </a:xfrm>
          <a:prstGeom prst="wedgeEllipseCallout">
            <a:avLst>
              <a:gd name="adj1" fmla="val -59409"/>
              <a:gd name="adj2" fmla="val 1323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Oválný bublinový popisek 5"/>
          <p:cNvSpPr/>
          <p:nvPr/>
        </p:nvSpPr>
        <p:spPr>
          <a:xfrm>
            <a:off x="9879291" y="3712909"/>
            <a:ext cx="1698395" cy="782424"/>
          </a:xfrm>
          <a:prstGeom prst="wedgeEllipseCallout">
            <a:avLst>
              <a:gd name="adj1" fmla="val -258946"/>
              <a:gd name="adj2" fmla="val 22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Oválný bublinový popisek 6"/>
          <p:cNvSpPr/>
          <p:nvPr/>
        </p:nvSpPr>
        <p:spPr>
          <a:xfrm>
            <a:off x="9568206" y="4871781"/>
            <a:ext cx="2150883" cy="782424"/>
          </a:xfrm>
          <a:prstGeom prst="wedgeEllipseCallout">
            <a:avLst>
              <a:gd name="adj1" fmla="val -78697"/>
              <a:gd name="adj2" fmla="val -254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TextovéPole 7"/>
          <p:cNvSpPr txBox="1"/>
          <p:nvPr/>
        </p:nvSpPr>
        <p:spPr>
          <a:xfrm>
            <a:off x="8710367" y="2361710"/>
            <a:ext cx="2639505" cy="369332"/>
          </a:xfrm>
          <a:prstGeom prst="rect">
            <a:avLst/>
          </a:prstGeom>
          <a:noFill/>
        </p:spPr>
        <p:txBody>
          <a:bodyPr wrap="square" rtlCol="0">
            <a:spAutoFit/>
          </a:bodyPr>
          <a:lstStyle/>
          <a:p>
            <a:r>
              <a:rPr lang="cs-CZ" dirty="0"/>
              <a:t>Povinný, rozloha v ha</a:t>
            </a:r>
          </a:p>
        </p:txBody>
      </p:sp>
      <p:sp>
        <p:nvSpPr>
          <p:cNvPr id="9" name="TextovéPole 8"/>
          <p:cNvSpPr txBox="1"/>
          <p:nvPr/>
        </p:nvSpPr>
        <p:spPr>
          <a:xfrm>
            <a:off x="10114961" y="3780955"/>
            <a:ext cx="1708934" cy="646331"/>
          </a:xfrm>
          <a:prstGeom prst="rect">
            <a:avLst/>
          </a:prstGeom>
          <a:noFill/>
        </p:spPr>
        <p:txBody>
          <a:bodyPr wrap="square" rtlCol="0">
            <a:spAutoFit/>
          </a:bodyPr>
          <a:lstStyle/>
          <a:p>
            <a:r>
              <a:rPr lang="cs-CZ" dirty="0"/>
              <a:t>Povinný, rozloha v ha</a:t>
            </a:r>
          </a:p>
        </p:txBody>
      </p:sp>
      <p:sp>
        <p:nvSpPr>
          <p:cNvPr id="10" name="TextovéPole 9"/>
          <p:cNvSpPr txBox="1"/>
          <p:nvPr/>
        </p:nvSpPr>
        <p:spPr>
          <a:xfrm>
            <a:off x="9775595" y="4918468"/>
            <a:ext cx="1943494" cy="646331"/>
          </a:xfrm>
          <a:prstGeom prst="rect">
            <a:avLst/>
          </a:prstGeom>
          <a:noFill/>
        </p:spPr>
        <p:txBody>
          <a:bodyPr wrap="square" rtlCol="0">
            <a:spAutoFit/>
          </a:bodyPr>
          <a:lstStyle/>
          <a:p>
            <a:r>
              <a:rPr lang="cs-CZ" sz="1200" dirty="0"/>
              <a:t>Povinný, doložený přílohou – tabulkou, osoby v okruhu 2 km </a:t>
            </a:r>
          </a:p>
        </p:txBody>
      </p:sp>
      <p:sp>
        <p:nvSpPr>
          <p:cNvPr id="3" name="Zástupný symbol pro datum 2"/>
          <p:cNvSpPr>
            <a:spLocks noGrp="1"/>
          </p:cNvSpPr>
          <p:nvPr>
            <p:ph type="dt" sz="half" idx="10"/>
          </p:nvPr>
        </p:nvSpPr>
        <p:spPr/>
        <p:txBody>
          <a:bodyPr/>
          <a:lstStyle/>
          <a:p>
            <a:fld id="{0CF6CA8B-2812-4283-B926-21F3389D5EEF}" type="datetime1">
              <a:rPr lang="en-US" smtClean="0"/>
              <a:t>3/24/2025</a:t>
            </a:fld>
            <a:endParaRPr lang="en-US" dirty="0"/>
          </a:p>
        </p:txBody>
      </p:sp>
      <p:sp>
        <p:nvSpPr>
          <p:cNvPr id="11" name="Zástupný symbol pro číslo snímku 10"/>
          <p:cNvSpPr>
            <a:spLocks noGrp="1"/>
          </p:cNvSpPr>
          <p:nvPr>
            <p:ph type="sldNum" sz="quarter" idx="12"/>
          </p:nvPr>
        </p:nvSpPr>
        <p:spPr/>
        <p:txBody>
          <a:bodyPr/>
          <a:lstStyle/>
          <a:p>
            <a:fld id="{4FAB73BC-B049-4115-A692-8D63A059BFB8}" type="slidenum">
              <a:rPr lang="en-US" smtClean="0"/>
              <a:t>18</a:t>
            </a:fld>
            <a:endParaRPr lang="en-US" dirty="0"/>
          </a:p>
        </p:txBody>
      </p:sp>
    </p:spTree>
    <p:extLst>
      <p:ext uri="{BB962C8B-B14F-4D97-AF65-F5344CB8AC3E}">
        <p14:creationId xmlns:p14="http://schemas.microsoft.com/office/powerpoint/2010/main" val="369142393"/>
      </p:ext>
    </p:extLst>
  </p:cSld>
  <p:clrMapOvr>
    <a:masterClrMapping/>
  </p:clrMapOvr>
  <p:transition spd="slow">
    <p:cove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udržitelnost</a:t>
            </a:r>
          </a:p>
        </p:txBody>
      </p:sp>
      <p:sp>
        <p:nvSpPr>
          <p:cNvPr id="3" name="Zástupný symbol pro obsah 2"/>
          <p:cNvSpPr>
            <a:spLocks noGrp="1"/>
          </p:cNvSpPr>
          <p:nvPr>
            <p:ph idx="1"/>
          </p:nvPr>
        </p:nvSpPr>
        <p:spPr/>
        <p:txBody>
          <a:bodyPr>
            <a:normAutofit/>
          </a:bodyPr>
          <a:lstStyle/>
          <a:p>
            <a:r>
              <a:rPr lang="cs-CZ" sz="2800" dirty="0"/>
              <a:t>Výstupy projektu (veřejné prostranství) budou v době udržitelnosti (</a:t>
            </a:r>
            <a:r>
              <a:rPr lang="cs-CZ" sz="2800" b="1" dirty="0"/>
              <a:t>5 let</a:t>
            </a:r>
            <a:r>
              <a:rPr lang="cs-CZ" sz="2800" dirty="0"/>
              <a:t>) pro hlavní cílové skupiny přístupné bez omezení, zdarma a budou sloužit k obecnému užívání po celý den, a to všechny dny v roce. </a:t>
            </a:r>
          </a:p>
          <a:p>
            <a:r>
              <a:rPr lang="cs-CZ" sz="2800" dirty="0"/>
              <a:t>Možností je uzavření veřejného prostranství pouze v době nočního klidu od 22:00 do 6:00 (pokud vyhláška obce nestanovuje dobu nočního klidu jinak). V případě, že je předmětem realizace projektu hřbitov, bude veřejně přístupný min. 8 hod. denně. </a:t>
            </a:r>
          </a:p>
        </p:txBody>
      </p:sp>
      <p:sp>
        <p:nvSpPr>
          <p:cNvPr id="4" name="Zástupný symbol pro datum 3"/>
          <p:cNvSpPr>
            <a:spLocks noGrp="1"/>
          </p:cNvSpPr>
          <p:nvPr>
            <p:ph type="dt" sz="half" idx="10"/>
          </p:nvPr>
        </p:nvSpPr>
        <p:spPr/>
        <p:txBody>
          <a:bodyPr/>
          <a:lstStyle/>
          <a:p>
            <a:fld id="{53A5FFD7-F4DB-4070-B4F5-59BD007A54FF}" type="datetime1">
              <a:rPr lang="en-US" smtClean="0"/>
              <a:t>3/24/2025</a:t>
            </a:fld>
            <a:endParaRPr lang="en-US" dirty="0"/>
          </a:p>
        </p:txBody>
      </p:sp>
      <p:sp>
        <p:nvSpPr>
          <p:cNvPr id="5" name="Zástupný symbol pro číslo snímku 4"/>
          <p:cNvSpPr>
            <a:spLocks noGrp="1"/>
          </p:cNvSpPr>
          <p:nvPr>
            <p:ph type="sldNum" sz="quarter" idx="12"/>
          </p:nvPr>
        </p:nvSpPr>
        <p:spPr/>
        <p:txBody>
          <a:bodyPr/>
          <a:lstStyle/>
          <a:p>
            <a:fld id="{4FAB73BC-B049-4115-A692-8D63A059BFB8}" type="slidenum">
              <a:rPr lang="en-US" smtClean="0"/>
              <a:t>19</a:t>
            </a:fld>
            <a:endParaRPr lang="en-US" dirty="0"/>
          </a:p>
        </p:txBody>
      </p:sp>
    </p:spTree>
    <p:extLst>
      <p:ext uri="{BB962C8B-B14F-4D97-AF65-F5344CB8AC3E}">
        <p14:creationId xmlns:p14="http://schemas.microsoft.com/office/powerpoint/2010/main" val="624969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stretch>
            <a:fillRect/>
          </a:stretch>
        </p:blipFill>
        <p:spPr>
          <a:xfrm>
            <a:off x="2752258" y="351995"/>
            <a:ext cx="6687483" cy="6154009"/>
          </a:xfrm>
          <a:prstGeom prst="rect">
            <a:avLst/>
          </a:prstGeom>
        </p:spPr>
      </p:pic>
      <p:sp>
        <p:nvSpPr>
          <p:cNvPr id="3" name="Zástupný symbol pro datum 2"/>
          <p:cNvSpPr>
            <a:spLocks noGrp="1"/>
          </p:cNvSpPr>
          <p:nvPr>
            <p:ph type="dt" sz="half" idx="10"/>
          </p:nvPr>
        </p:nvSpPr>
        <p:spPr/>
        <p:txBody>
          <a:bodyPr/>
          <a:lstStyle/>
          <a:p>
            <a:fld id="{2D665C66-6C27-4214-A3E3-9E027A8CCD51}" type="datetime1">
              <a:rPr lang="en-US" smtClean="0"/>
              <a:t>3/24/2025</a:t>
            </a:fld>
            <a:endParaRPr lang="en-US" dirty="0"/>
          </a:p>
        </p:txBody>
      </p:sp>
      <p:sp>
        <p:nvSpPr>
          <p:cNvPr id="4" name="Zástupný symbol pro číslo snímku 3"/>
          <p:cNvSpPr>
            <a:spLocks noGrp="1"/>
          </p:cNvSpPr>
          <p:nvPr>
            <p:ph type="sldNum" sz="quarter" idx="12"/>
          </p:nvPr>
        </p:nvSpPr>
        <p:spPr/>
        <p:txBody>
          <a:bodyPr/>
          <a:lstStyle/>
          <a:p>
            <a:fld id="{4FAB73BC-B049-4115-A692-8D63A059BFB8}" type="slidenum">
              <a:rPr lang="en-US" smtClean="0"/>
              <a:t>2</a:t>
            </a:fld>
            <a:endParaRPr lang="en-US" dirty="0"/>
          </a:p>
        </p:txBody>
      </p:sp>
    </p:spTree>
    <p:extLst>
      <p:ext uri="{BB962C8B-B14F-4D97-AF65-F5344CB8AC3E}">
        <p14:creationId xmlns:p14="http://schemas.microsoft.com/office/powerpoint/2010/main" val="1007078318"/>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Podklady pro hodnocení</a:t>
            </a:r>
          </a:p>
        </p:txBody>
      </p:sp>
      <p:sp>
        <p:nvSpPr>
          <p:cNvPr id="3" name="Zástupný symbol pro obsah 2"/>
          <p:cNvSpPr>
            <a:spLocks noGrp="1"/>
          </p:cNvSpPr>
          <p:nvPr>
            <p:ph idx="1"/>
          </p:nvPr>
        </p:nvSpPr>
        <p:spPr/>
        <p:txBody>
          <a:bodyPr/>
          <a:lstStyle/>
          <a:p>
            <a:r>
              <a:rPr lang="cs-CZ" dirty="0"/>
              <a:t>Viz </a:t>
            </a:r>
            <a:r>
              <a:rPr lang="cs-CZ" dirty="0">
                <a:hlinkClick r:id="rId2">
                  <a:extLst>
                    <a:ext uri="{A12FA001-AC4F-418D-AE19-62706E023703}">
                      <ahyp:hlinkClr xmlns:ahyp="http://schemas.microsoft.com/office/drawing/2018/hyperlinkcolor" val="tx"/>
                    </a:ext>
                  </a:extLst>
                </a:hlinkClick>
              </a:rPr>
              <a:t>příloha výzvy </a:t>
            </a:r>
            <a:r>
              <a:rPr lang="cs-CZ" dirty="0"/>
              <a:t>– neměnit strukturu, konzultace</a:t>
            </a:r>
          </a:p>
          <a:p>
            <a:endParaRPr lang="cs-CZ" dirty="0"/>
          </a:p>
          <a:p>
            <a:pPr lvl="1"/>
            <a:r>
              <a:rPr lang="cs-CZ" dirty="0"/>
              <a:t>pozor na uvedení způsobu zjištění ceny</a:t>
            </a:r>
          </a:p>
          <a:p>
            <a:pPr lvl="1"/>
            <a:r>
              <a:rPr lang="cs-CZ" dirty="0"/>
              <a:t>soulad s šablonou: </a:t>
            </a:r>
          </a:p>
          <a:p>
            <a:pPr lvl="1"/>
            <a:endParaRPr lang="cs-CZ" dirty="0"/>
          </a:p>
          <a:p>
            <a:pPr lvl="1"/>
            <a:endParaRPr lang="cs-CZ" dirty="0"/>
          </a:p>
        </p:txBody>
      </p:sp>
      <p:sp>
        <p:nvSpPr>
          <p:cNvPr id="4" name="Zástupný symbol pro datum 3"/>
          <p:cNvSpPr>
            <a:spLocks noGrp="1"/>
          </p:cNvSpPr>
          <p:nvPr>
            <p:ph type="dt" sz="half" idx="10"/>
          </p:nvPr>
        </p:nvSpPr>
        <p:spPr/>
        <p:txBody>
          <a:bodyPr/>
          <a:lstStyle/>
          <a:p>
            <a:fld id="{507C6FDA-4E87-4EB6-A45B-0BD19992F634}" type="datetime1">
              <a:rPr lang="en-US" smtClean="0"/>
              <a:t>3/24/2025</a:t>
            </a:fld>
            <a:endParaRPr lang="en-US" dirty="0"/>
          </a:p>
        </p:txBody>
      </p:sp>
      <p:sp>
        <p:nvSpPr>
          <p:cNvPr id="5" name="Zástupný symbol pro číslo snímku 4"/>
          <p:cNvSpPr>
            <a:spLocks noGrp="1"/>
          </p:cNvSpPr>
          <p:nvPr>
            <p:ph type="sldNum" sz="quarter" idx="12"/>
          </p:nvPr>
        </p:nvSpPr>
        <p:spPr/>
        <p:txBody>
          <a:bodyPr/>
          <a:lstStyle/>
          <a:p>
            <a:fld id="{4FAB73BC-B049-4115-A692-8D63A059BFB8}" type="slidenum">
              <a:rPr lang="en-US" smtClean="0"/>
              <a:t>20</a:t>
            </a:fld>
            <a:endParaRPr lang="en-US" dirty="0"/>
          </a:p>
        </p:txBody>
      </p:sp>
    </p:spTree>
    <p:extLst>
      <p:ext uri="{BB962C8B-B14F-4D97-AF65-F5344CB8AC3E}">
        <p14:creationId xmlns:p14="http://schemas.microsoft.com/office/powerpoint/2010/main" val="40582392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5622" y="4857709"/>
            <a:ext cx="6248400" cy="2000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5622" y="614973"/>
            <a:ext cx="6248400" cy="374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ástupný symbol pro datum 1"/>
          <p:cNvSpPr>
            <a:spLocks noGrp="1"/>
          </p:cNvSpPr>
          <p:nvPr>
            <p:ph type="dt" sz="half" idx="10"/>
          </p:nvPr>
        </p:nvSpPr>
        <p:spPr/>
        <p:txBody>
          <a:bodyPr/>
          <a:lstStyle/>
          <a:p>
            <a:fld id="{22F817A4-EF65-4DE7-909A-72A670C80564}" type="datetime1">
              <a:rPr lang="en-US" smtClean="0"/>
              <a:t>3/24/2025</a:t>
            </a:fld>
            <a:endParaRPr lang="en-US" dirty="0"/>
          </a:p>
        </p:txBody>
      </p:sp>
      <p:sp>
        <p:nvSpPr>
          <p:cNvPr id="4" name="Zástupný symbol pro číslo snímku 3"/>
          <p:cNvSpPr>
            <a:spLocks noGrp="1"/>
          </p:cNvSpPr>
          <p:nvPr>
            <p:ph type="sldNum" sz="quarter" idx="12"/>
          </p:nvPr>
        </p:nvSpPr>
        <p:spPr/>
        <p:txBody>
          <a:bodyPr/>
          <a:lstStyle/>
          <a:p>
            <a:fld id="{4FAB73BC-B049-4115-A692-8D63A059BFB8}" type="slidenum">
              <a:rPr lang="en-US" smtClean="0"/>
              <a:t>21</a:t>
            </a:fld>
            <a:endParaRPr lang="en-US" dirty="0"/>
          </a:p>
        </p:txBody>
      </p:sp>
    </p:spTree>
    <p:extLst>
      <p:ext uri="{BB962C8B-B14F-4D97-AF65-F5344CB8AC3E}">
        <p14:creationId xmlns:p14="http://schemas.microsoft.com/office/powerpoint/2010/main" val="2542904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kontakty</a:t>
            </a:r>
          </a:p>
        </p:txBody>
      </p:sp>
      <p:sp>
        <p:nvSpPr>
          <p:cNvPr id="3" name="Zástupný symbol pro obsah 2"/>
          <p:cNvSpPr>
            <a:spLocks noGrp="1"/>
          </p:cNvSpPr>
          <p:nvPr>
            <p:ph idx="1"/>
          </p:nvPr>
        </p:nvSpPr>
        <p:spPr>
          <a:xfrm>
            <a:off x="876693" y="2011680"/>
            <a:ext cx="10110306" cy="4206240"/>
          </a:xfrm>
        </p:spPr>
        <p:txBody>
          <a:bodyPr>
            <a:normAutofit/>
          </a:bodyPr>
          <a:lstStyle/>
          <a:p>
            <a:pPr lvl="2"/>
            <a:r>
              <a:rPr lang="cs-CZ" sz="3600" dirty="0"/>
              <a:t>Ing. Aneta Palková, projektová manažerka irop@karlstejnskomas.cz  </a:t>
            </a:r>
          </a:p>
          <a:p>
            <a:pPr marL="457200" lvl="2" indent="0">
              <a:buNone/>
            </a:pPr>
            <a:r>
              <a:rPr lang="cs-CZ" sz="3600" dirty="0"/>
              <a:t>+420 733 356 889  </a:t>
            </a:r>
          </a:p>
          <a:p>
            <a:pPr lvl="2"/>
            <a:endParaRPr lang="cs-CZ" sz="3600" dirty="0"/>
          </a:p>
          <a:p>
            <a:pPr lvl="2"/>
            <a:r>
              <a:rPr lang="cs-CZ" sz="3600" dirty="0"/>
              <a:t>Mgr. Monika Formáčková, projektová manažerka monika.formackova@karlstejnskomas.cz </a:t>
            </a:r>
          </a:p>
          <a:p>
            <a:pPr marL="457200" lvl="2" indent="0">
              <a:buNone/>
            </a:pPr>
            <a:r>
              <a:rPr lang="cs-CZ" sz="3600" dirty="0"/>
              <a:t>+420 725 031 834 </a:t>
            </a:r>
          </a:p>
        </p:txBody>
      </p:sp>
      <p:sp>
        <p:nvSpPr>
          <p:cNvPr id="4" name="Zástupný symbol pro datum 3"/>
          <p:cNvSpPr>
            <a:spLocks noGrp="1"/>
          </p:cNvSpPr>
          <p:nvPr>
            <p:ph type="dt" sz="half" idx="10"/>
          </p:nvPr>
        </p:nvSpPr>
        <p:spPr/>
        <p:txBody>
          <a:bodyPr/>
          <a:lstStyle/>
          <a:p>
            <a:fld id="{98A8BB31-65DA-4870-B88D-F2F41CECF255}" type="datetime1">
              <a:rPr lang="en-US" smtClean="0"/>
              <a:t>3/24/2025</a:t>
            </a:fld>
            <a:endParaRPr lang="en-US" dirty="0"/>
          </a:p>
        </p:txBody>
      </p:sp>
      <p:sp>
        <p:nvSpPr>
          <p:cNvPr id="5" name="Zástupný symbol pro číslo snímku 4"/>
          <p:cNvSpPr>
            <a:spLocks noGrp="1"/>
          </p:cNvSpPr>
          <p:nvPr>
            <p:ph type="sldNum" sz="quarter" idx="12"/>
          </p:nvPr>
        </p:nvSpPr>
        <p:spPr/>
        <p:txBody>
          <a:bodyPr/>
          <a:lstStyle/>
          <a:p>
            <a:fld id="{4FAB73BC-B049-4115-A692-8D63A059BFB8}" type="slidenum">
              <a:rPr lang="en-US" smtClean="0"/>
              <a:t>22</a:t>
            </a:fld>
            <a:endParaRPr lang="en-US" dirty="0"/>
          </a:p>
        </p:txBody>
      </p:sp>
    </p:spTree>
    <p:extLst>
      <p:ext uri="{BB962C8B-B14F-4D97-AF65-F5344CB8AC3E}">
        <p14:creationId xmlns:p14="http://schemas.microsoft.com/office/powerpoint/2010/main" val="1624392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910948" y="1933653"/>
            <a:ext cx="8051126" cy="28205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ástupný symbol pro datum 1"/>
          <p:cNvSpPr>
            <a:spLocks noGrp="1"/>
          </p:cNvSpPr>
          <p:nvPr>
            <p:ph type="dt" sz="half" idx="10"/>
          </p:nvPr>
        </p:nvSpPr>
        <p:spPr/>
        <p:txBody>
          <a:bodyPr/>
          <a:lstStyle/>
          <a:p>
            <a:fld id="{08C25D4A-61DF-486E-8AAB-85F3711A2735}" type="datetime1">
              <a:rPr lang="en-US" smtClean="0"/>
              <a:t>3/24/2025</a:t>
            </a:fld>
            <a:endParaRPr lang="en-US" dirty="0"/>
          </a:p>
        </p:txBody>
      </p:sp>
      <p:sp>
        <p:nvSpPr>
          <p:cNvPr id="3" name="Zástupný symbol pro číslo snímku 2"/>
          <p:cNvSpPr>
            <a:spLocks noGrp="1"/>
          </p:cNvSpPr>
          <p:nvPr>
            <p:ph type="sldNum" sz="quarter" idx="12"/>
          </p:nvPr>
        </p:nvSpPr>
        <p:spPr/>
        <p:txBody>
          <a:bodyPr/>
          <a:lstStyle/>
          <a:p>
            <a:fld id="{4FAB73BC-B049-4115-A692-8D63A059BFB8}" type="slidenum">
              <a:rPr lang="en-US" smtClean="0"/>
              <a:t>23</a:t>
            </a:fld>
            <a:endParaRPr lang="en-US" dirty="0"/>
          </a:p>
        </p:txBody>
      </p:sp>
    </p:spTree>
    <p:extLst>
      <p:ext uri="{BB962C8B-B14F-4D97-AF65-F5344CB8AC3E}">
        <p14:creationId xmlns:p14="http://schemas.microsoft.com/office/powerpoint/2010/main" val="425775963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07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stretch>
            <a:fillRect/>
          </a:stretch>
        </p:blipFill>
        <p:spPr>
          <a:xfrm>
            <a:off x="3425720" y="2740092"/>
            <a:ext cx="5340559" cy="1377815"/>
          </a:xfrm>
          <a:prstGeom prst="rect">
            <a:avLst/>
          </a:prstGeom>
        </p:spPr>
      </p:pic>
      <p:sp>
        <p:nvSpPr>
          <p:cNvPr id="3" name="Zástupný symbol pro datum 2"/>
          <p:cNvSpPr>
            <a:spLocks noGrp="1"/>
          </p:cNvSpPr>
          <p:nvPr>
            <p:ph type="dt" sz="half" idx="10"/>
          </p:nvPr>
        </p:nvSpPr>
        <p:spPr/>
        <p:txBody>
          <a:bodyPr/>
          <a:lstStyle/>
          <a:p>
            <a:fld id="{83ACC3BB-7E38-4454-891F-5BEED9E6F6D5}" type="datetime1">
              <a:rPr lang="en-US" smtClean="0"/>
              <a:t>3/24/2025</a:t>
            </a:fld>
            <a:endParaRPr lang="en-US" dirty="0"/>
          </a:p>
        </p:txBody>
      </p:sp>
      <p:sp>
        <p:nvSpPr>
          <p:cNvPr id="4" name="Zástupný symbol pro číslo snímku 3"/>
          <p:cNvSpPr>
            <a:spLocks noGrp="1"/>
          </p:cNvSpPr>
          <p:nvPr>
            <p:ph type="sldNum" sz="quarter" idx="12"/>
          </p:nvPr>
        </p:nvSpPr>
        <p:spPr/>
        <p:txBody>
          <a:bodyPr/>
          <a:lstStyle/>
          <a:p>
            <a:fld id="{4FAB73BC-B049-4115-A692-8D63A059BFB8}" type="slidenum">
              <a:rPr lang="en-US" smtClean="0"/>
              <a:t>3</a:t>
            </a:fld>
            <a:endParaRPr lang="en-US" dirty="0"/>
          </a:p>
        </p:txBody>
      </p:sp>
    </p:spTree>
    <p:extLst>
      <p:ext uri="{BB962C8B-B14F-4D97-AF65-F5344CB8AC3E}">
        <p14:creationId xmlns:p14="http://schemas.microsoft.com/office/powerpoint/2010/main" val="59440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Základní údaje</a:t>
            </a:r>
          </a:p>
        </p:txBody>
      </p:sp>
      <p:sp>
        <p:nvSpPr>
          <p:cNvPr id="5" name="Zástupný symbol pro obsah 4"/>
          <p:cNvSpPr>
            <a:spLocks noGrp="1"/>
          </p:cNvSpPr>
          <p:nvPr>
            <p:ph idx="1"/>
          </p:nvPr>
        </p:nvSpPr>
        <p:spPr/>
        <p:txBody>
          <a:bodyPr/>
          <a:lstStyle/>
          <a:p>
            <a:r>
              <a:rPr lang="cs-CZ" dirty="0">
                <a:hlinkClick r:id="rId2"/>
              </a:rPr>
              <a:t>73. výzva IROP – Veřejná prostranství - SC 5.1 (CLLD) </a:t>
            </a:r>
            <a:endParaRPr lang="cs-CZ" dirty="0"/>
          </a:p>
          <a:p>
            <a:r>
              <a:rPr lang="cs-CZ" dirty="0"/>
              <a:t>Zahájení realizace projektu není časově omezeno, ovšem </a:t>
            </a:r>
            <a:br>
              <a:rPr lang="cs-CZ" dirty="0"/>
            </a:br>
            <a:r>
              <a:rPr lang="cs-CZ" dirty="0"/>
              <a:t>výdaje vzniklé před </a:t>
            </a:r>
            <a:r>
              <a:rPr lang="cs-CZ" b="1" dirty="0"/>
              <a:t>1. 1. 2021 </a:t>
            </a:r>
            <a:r>
              <a:rPr lang="cs-CZ" dirty="0"/>
              <a:t>nejsou způsobilé. </a:t>
            </a:r>
          </a:p>
          <a:p>
            <a:r>
              <a:rPr lang="cs-CZ" dirty="0"/>
              <a:t>Realizace projektu </a:t>
            </a:r>
            <a:r>
              <a:rPr lang="cs-CZ" b="1" dirty="0"/>
              <a:t>nesmí být formálně ani fyzicky ukončena před podáním žádosti o podporu v MS2021+, </a:t>
            </a:r>
            <a:r>
              <a:rPr lang="cs-CZ" dirty="0"/>
              <a:t>tedy i před podáním projektového záměru do výzvy MAS. </a:t>
            </a:r>
          </a:p>
          <a:p>
            <a:endParaRPr lang="cs-CZ" dirty="0"/>
          </a:p>
        </p:txBody>
      </p:sp>
      <p:pic>
        <p:nvPicPr>
          <p:cNvPr id="6" name="Obráze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1666" y="4178105"/>
            <a:ext cx="5979306" cy="2258559"/>
          </a:xfrm>
          <a:prstGeom prst="rect">
            <a:avLst/>
          </a:prstGeom>
        </p:spPr>
      </p:pic>
      <p:sp>
        <p:nvSpPr>
          <p:cNvPr id="3" name="Zástupný symbol pro datum 2"/>
          <p:cNvSpPr>
            <a:spLocks noGrp="1"/>
          </p:cNvSpPr>
          <p:nvPr>
            <p:ph type="dt" sz="half" idx="10"/>
          </p:nvPr>
        </p:nvSpPr>
        <p:spPr/>
        <p:txBody>
          <a:bodyPr/>
          <a:lstStyle/>
          <a:p>
            <a:fld id="{44160991-BC68-40D9-805C-63824ED2EFFF}" type="datetime1">
              <a:rPr lang="en-US" smtClean="0"/>
              <a:t>3/24/2025</a:t>
            </a:fld>
            <a:endParaRPr lang="en-US" dirty="0"/>
          </a:p>
        </p:txBody>
      </p:sp>
      <p:sp>
        <p:nvSpPr>
          <p:cNvPr id="4" name="Zástupný symbol pro číslo snímku 3"/>
          <p:cNvSpPr>
            <a:spLocks noGrp="1"/>
          </p:cNvSpPr>
          <p:nvPr>
            <p:ph type="sldNum" sz="quarter" idx="12"/>
          </p:nvPr>
        </p:nvSpPr>
        <p:spPr/>
        <p:txBody>
          <a:bodyPr/>
          <a:lstStyle/>
          <a:p>
            <a:fld id="{4FAB73BC-B049-4115-A692-8D63A059BFB8}" type="slidenum">
              <a:rPr lang="en-US" smtClean="0"/>
              <a:t>4</a:t>
            </a:fld>
            <a:endParaRPr lang="en-US" dirty="0"/>
          </a:p>
        </p:txBody>
      </p:sp>
    </p:spTree>
    <p:extLst>
      <p:ext uri="{BB962C8B-B14F-4D97-AF65-F5344CB8AC3E}">
        <p14:creationId xmlns:p14="http://schemas.microsoft.com/office/powerpoint/2010/main" val="102811089"/>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Účel a cíle</a:t>
            </a:r>
          </a:p>
        </p:txBody>
      </p:sp>
      <p:sp>
        <p:nvSpPr>
          <p:cNvPr id="3" name="Zástupný symbol pro obsah 2"/>
          <p:cNvSpPr>
            <a:spLocks noGrp="1"/>
          </p:cNvSpPr>
          <p:nvPr>
            <p:ph idx="1"/>
          </p:nvPr>
        </p:nvSpPr>
        <p:spPr/>
        <p:txBody>
          <a:bodyPr>
            <a:normAutofit lnSpcReduction="10000"/>
          </a:bodyPr>
          <a:lstStyle/>
          <a:p>
            <a:r>
              <a:rPr lang="cs-CZ" b="1" dirty="0">
                <a:solidFill>
                  <a:schemeClr val="accent3">
                    <a:lumMod val="60000"/>
                    <a:lumOff val="40000"/>
                  </a:schemeClr>
                </a:solidFill>
              </a:rPr>
              <a:t>Účel:</a:t>
            </a:r>
          </a:p>
          <a:p>
            <a:pPr marL="0" indent="0">
              <a:buNone/>
            </a:pPr>
            <a:r>
              <a:rPr lang="cs-CZ" b="1" dirty="0"/>
              <a:t>Zkvalitnění veřejného prostranství a ekosystémových služeb </a:t>
            </a:r>
          </a:p>
          <a:p>
            <a:pPr marL="0" indent="0">
              <a:buNone/>
            </a:pPr>
            <a:endParaRPr lang="cs-CZ" dirty="0"/>
          </a:p>
          <a:p>
            <a:r>
              <a:rPr lang="cs-CZ" b="1" dirty="0">
                <a:solidFill>
                  <a:schemeClr val="accent3">
                    <a:lumMod val="60000"/>
                    <a:lumOff val="40000"/>
                  </a:schemeClr>
                </a:solidFill>
              </a:rPr>
              <a:t>Cíle: </a:t>
            </a:r>
          </a:p>
          <a:p>
            <a:pPr marL="0" indent="0" algn="just">
              <a:buNone/>
            </a:pPr>
            <a:r>
              <a:rPr lang="cs-CZ" b="1" dirty="0"/>
              <a:t>Revitalizace, modernizace a dostupnost stávajících veřejných prostranství ve vazbě na veřejnou a technickou infrastrukturu a související zelenou infrastrukturu. </a:t>
            </a:r>
          </a:p>
          <a:p>
            <a:pPr marL="0" indent="0" algn="just">
              <a:buNone/>
            </a:pPr>
            <a:r>
              <a:rPr lang="cs-CZ" b="1" dirty="0"/>
              <a:t>Revitalizace a úprava nevyužívaných ploch, vznik a dostupnost nového veřejného prostranství ve vazbě na veřejnou a technickou infrastrukturu a související zelenou infrastrukturu.</a:t>
            </a:r>
          </a:p>
          <a:p>
            <a:pPr marL="0" indent="0">
              <a:buNone/>
            </a:pPr>
            <a:r>
              <a:rPr lang="cs-CZ" dirty="0"/>
              <a:t>	</a:t>
            </a:r>
            <a:r>
              <a:rPr lang="cs-CZ" b="1" i="1" dirty="0"/>
              <a:t>Cílová skupina: obyvatelé měst a obcí; návštěvníci měst a obcí.  </a:t>
            </a:r>
          </a:p>
        </p:txBody>
      </p:sp>
      <p:sp>
        <p:nvSpPr>
          <p:cNvPr id="4" name="Zástupný symbol pro datum 3"/>
          <p:cNvSpPr>
            <a:spLocks noGrp="1"/>
          </p:cNvSpPr>
          <p:nvPr>
            <p:ph type="dt" sz="half" idx="10"/>
          </p:nvPr>
        </p:nvSpPr>
        <p:spPr/>
        <p:txBody>
          <a:bodyPr/>
          <a:lstStyle/>
          <a:p>
            <a:fld id="{76E2B611-67A9-4D40-8C4A-75CCCA73A48E}" type="datetime1">
              <a:rPr lang="en-US" smtClean="0"/>
              <a:t>3/24/2025</a:t>
            </a:fld>
            <a:endParaRPr lang="en-US" dirty="0"/>
          </a:p>
        </p:txBody>
      </p:sp>
      <p:sp>
        <p:nvSpPr>
          <p:cNvPr id="5" name="Zástupný symbol pro číslo snímku 4"/>
          <p:cNvSpPr>
            <a:spLocks noGrp="1"/>
          </p:cNvSpPr>
          <p:nvPr>
            <p:ph type="sldNum" sz="quarter" idx="12"/>
          </p:nvPr>
        </p:nvSpPr>
        <p:spPr/>
        <p:txBody>
          <a:bodyPr/>
          <a:lstStyle/>
          <a:p>
            <a:fld id="{4FAB73BC-B049-4115-A692-8D63A059BFB8}" type="slidenum">
              <a:rPr lang="en-US" smtClean="0"/>
              <a:t>5</a:t>
            </a:fld>
            <a:endParaRPr lang="en-US" dirty="0"/>
          </a:p>
        </p:txBody>
      </p:sp>
    </p:spTree>
    <p:extLst>
      <p:ext uri="{BB962C8B-B14F-4D97-AF65-F5344CB8AC3E}">
        <p14:creationId xmlns:p14="http://schemas.microsoft.com/office/powerpoint/2010/main" val="3949835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Základní údaje</a:t>
            </a:r>
          </a:p>
        </p:txBody>
      </p:sp>
      <p:sp>
        <p:nvSpPr>
          <p:cNvPr id="7" name="Zástupný symbol pro obsah 6"/>
          <p:cNvSpPr>
            <a:spLocks noGrp="1"/>
          </p:cNvSpPr>
          <p:nvPr>
            <p:ph idx="1"/>
          </p:nvPr>
        </p:nvSpPr>
        <p:spPr/>
        <p:txBody>
          <a:bodyPr>
            <a:normAutofit/>
          </a:bodyPr>
          <a:lstStyle/>
          <a:p>
            <a:r>
              <a:rPr lang="cs-CZ" b="1" dirty="0"/>
              <a:t>Revitalizace veřejných prostranství měst a obcí </a:t>
            </a:r>
          </a:p>
          <a:p>
            <a:endParaRPr lang="cs-CZ" dirty="0"/>
          </a:p>
          <a:p>
            <a:pPr marL="228600" lvl="1" indent="0" algn="just">
              <a:buNone/>
            </a:pPr>
            <a:r>
              <a:rPr lang="cs-CZ" dirty="0"/>
              <a:t>• ucelené projekty veřejných prostranství zaměřené na </a:t>
            </a:r>
            <a:r>
              <a:rPr lang="cs-CZ" u="sng" dirty="0"/>
              <a:t>veřejnou a technickou infrastrukturu a související zelenou infrastrukturu </a:t>
            </a:r>
            <a:r>
              <a:rPr lang="cs-CZ" dirty="0"/>
              <a:t>(modrou a zelenou složku) a opatření v řešeném území nezbytná pro </a:t>
            </a:r>
            <a:r>
              <a:rPr lang="cs-CZ" u="sng" dirty="0"/>
              <a:t>rozvoj a zlepšení kvality ekosystémových služeb obcí</a:t>
            </a:r>
            <a:r>
              <a:rPr lang="cs-CZ" dirty="0"/>
              <a:t>;  </a:t>
            </a:r>
          </a:p>
          <a:p>
            <a:pPr marL="228600" lvl="1" indent="0" algn="just">
              <a:buNone/>
            </a:pPr>
            <a:r>
              <a:rPr lang="cs-CZ" dirty="0"/>
              <a:t>• revitalizace, </a:t>
            </a:r>
            <a:r>
              <a:rPr lang="cs-CZ" b="1" u="sng" dirty="0"/>
              <a:t>modernizace a zajištění bezpečnosti </a:t>
            </a:r>
            <a:r>
              <a:rPr lang="cs-CZ" dirty="0"/>
              <a:t>stávajících veřejných prostranství;  </a:t>
            </a:r>
          </a:p>
          <a:p>
            <a:pPr marL="228600" lvl="1" indent="0" algn="just">
              <a:buNone/>
            </a:pPr>
            <a:r>
              <a:rPr lang="cs-CZ" dirty="0"/>
              <a:t>• revitalizace a úprava </a:t>
            </a:r>
            <a:r>
              <a:rPr lang="cs-CZ" b="1" u="sng" dirty="0"/>
              <a:t>nevyužívaných ploch</a:t>
            </a:r>
            <a:r>
              <a:rPr lang="cs-CZ" dirty="0"/>
              <a:t>.  </a:t>
            </a:r>
          </a:p>
          <a:p>
            <a:pPr marL="228600" lvl="1" indent="0" algn="just">
              <a:buNone/>
            </a:pPr>
            <a:endParaRPr lang="cs-CZ" dirty="0"/>
          </a:p>
          <a:p>
            <a:pPr marL="228600" lvl="1" indent="0" algn="just">
              <a:buNone/>
            </a:pPr>
            <a:r>
              <a:rPr lang="cs-CZ" dirty="0"/>
              <a:t>Podpora je zaměřena na veřejná prostranství podle § 34 zákona č. 128/2000 Sb., o obcích (obecní zřízení), ve znění pozdějších předpisů. </a:t>
            </a:r>
            <a:r>
              <a:rPr lang="cs-CZ" b="1" u="sng" dirty="0"/>
              <a:t>Podporována budou například náměstí, parky, pěší zóny, uliční prostory, volně dostupné vnitrobloky, náplavky. </a:t>
            </a:r>
          </a:p>
        </p:txBody>
      </p:sp>
      <p:sp>
        <p:nvSpPr>
          <p:cNvPr id="3" name="Zástupný symbol pro datum 2"/>
          <p:cNvSpPr>
            <a:spLocks noGrp="1"/>
          </p:cNvSpPr>
          <p:nvPr>
            <p:ph type="dt" sz="half" idx="10"/>
          </p:nvPr>
        </p:nvSpPr>
        <p:spPr/>
        <p:txBody>
          <a:bodyPr/>
          <a:lstStyle/>
          <a:p>
            <a:fld id="{028DC7CA-AB34-452C-A2A8-49AF3311C729}" type="datetime1">
              <a:rPr lang="en-US" smtClean="0"/>
              <a:t>3/24/2025</a:t>
            </a:fld>
            <a:endParaRPr lang="en-US" dirty="0"/>
          </a:p>
        </p:txBody>
      </p:sp>
      <p:sp>
        <p:nvSpPr>
          <p:cNvPr id="4" name="Zástupný symbol pro číslo snímku 3"/>
          <p:cNvSpPr>
            <a:spLocks noGrp="1"/>
          </p:cNvSpPr>
          <p:nvPr>
            <p:ph type="sldNum" sz="quarter" idx="12"/>
          </p:nvPr>
        </p:nvSpPr>
        <p:spPr/>
        <p:txBody>
          <a:bodyPr/>
          <a:lstStyle/>
          <a:p>
            <a:fld id="{4FAB73BC-B049-4115-A692-8D63A059BFB8}" type="slidenum">
              <a:rPr lang="en-US" smtClean="0"/>
              <a:t>6</a:t>
            </a:fld>
            <a:endParaRPr lang="en-US" dirty="0"/>
          </a:p>
        </p:txBody>
      </p:sp>
    </p:spTree>
    <p:extLst>
      <p:ext uri="{BB962C8B-B14F-4D97-AF65-F5344CB8AC3E}">
        <p14:creationId xmlns:p14="http://schemas.microsoft.com/office/powerpoint/2010/main" val="1132771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definice</a:t>
            </a:r>
          </a:p>
        </p:txBody>
      </p:sp>
      <p:sp>
        <p:nvSpPr>
          <p:cNvPr id="3" name="Zástupný symbol pro obsah 2"/>
          <p:cNvSpPr>
            <a:spLocks noGrp="1"/>
          </p:cNvSpPr>
          <p:nvPr>
            <p:ph idx="1"/>
          </p:nvPr>
        </p:nvSpPr>
        <p:spPr/>
        <p:txBody>
          <a:bodyPr>
            <a:normAutofit fontScale="85000" lnSpcReduction="20000"/>
          </a:bodyPr>
          <a:lstStyle/>
          <a:p>
            <a:r>
              <a:rPr lang="cs-CZ" dirty="0"/>
              <a:t>„Veřejným prostranstvím jsou všechna náměstí, ulice, tržiště, chodníky, veřejná zeleň, parky a další prostory přístupné každému bez omezení, tedy sloužící obecnému užívání, a to bez ohledu na vlastnictví k tomuto prostoru.</a:t>
            </a:r>
          </a:p>
          <a:p>
            <a:r>
              <a:rPr lang="cs-CZ" dirty="0"/>
              <a:t>Veřejná infrastruktura: „Pozemky, stavby a zařízení sloužící veřejné potřebě.“ </a:t>
            </a:r>
          </a:p>
          <a:p>
            <a:r>
              <a:rPr lang="cs-CZ" dirty="0"/>
              <a:t>Technická infrastruktura: „Zejména systémy a sítě technické infrastruktury a s nimi související stavby a zařízení pro zásobování vodou, odvádění a čištění odpadních vod, energetiku, produktovody a elektronické komunikace, a dále stavby a zařízení ke snižování nebezpečí v území a pro zlepšování stavu povrchových a podzemních vod nebo k nakládání s odpady.“ </a:t>
            </a:r>
          </a:p>
          <a:p>
            <a:r>
              <a:rPr lang="cs-CZ" dirty="0"/>
              <a:t>Zelená infrastruktura: „Plánovaný, převážně spojitý systém ploch a jiných prvků vegetačních, vodních a pro hospodaření s vodou, přírodního a </a:t>
            </a:r>
            <a:r>
              <a:rPr lang="cs-CZ" dirty="0" err="1"/>
              <a:t>polopřírodního</a:t>
            </a:r>
            <a:r>
              <a:rPr lang="cs-CZ" dirty="0"/>
              <a:t> charakteru, které svým cílovým stavem umožňují nebo významně podporují plnění široké škály ekosystémových služeb a funkcí; součástí zelené infrastruktury je také územní systém ekologické stability krajiny.“ Zelenou infrastrukturou se tedy rozumí jak zelená složka (například stromy), tak modrá složka (například vodní plochy). Někdy je pro zelenou infrastrukturu využíváno i spojení modro-zelená infrastruktura. Zahrnuty jsou i umělé prvky modré složky, jako například umělé vodní prvky a úprava břehů. </a:t>
            </a:r>
          </a:p>
        </p:txBody>
      </p:sp>
      <p:sp>
        <p:nvSpPr>
          <p:cNvPr id="4" name="Zástupný symbol pro datum 3"/>
          <p:cNvSpPr>
            <a:spLocks noGrp="1"/>
          </p:cNvSpPr>
          <p:nvPr>
            <p:ph type="dt" sz="half" idx="10"/>
          </p:nvPr>
        </p:nvSpPr>
        <p:spPr/>
        <p:txBody>
          <a:bodyPr/>
          <a:lstStyle/>
          <a:p>
            <a:fld id="{DA1F48D3-6049-4F00-A492-DAB3C9B09E9B}" type="datetime1">
              <a:rPr lang="en-US" smtClean="0"/>
              <a:t>3/24/2025</a:t>
            </a:fld>
            <a:endParaRPr lang="en-US" dirty="0"/>
          </a:p>
        </p:txBody>
      </p:sp>
      <p:sp>
        <p:nvSpPr>
          <p:cNvPr id="5" name="Zástupný symbol pro číslo snímku 4"/>
          <p:cNvSpPr>
            <a:spLocks noGrp="1"/>
          </p:cNvSpPr>
          <p:nvPr>
            <p:ph type="sldNum" sz="quarter" idx="12"/>
          </p:nvPr>
        </p:nvSpPr>
        <p:spPr/>
        <p:txBody>
          <a:bodyPr/>
          <a:lstStyle/>
          <a:p>
            <a:fld id="{4FAB73BC-B049-4115-A692-8D63A059BFB8}" type="slidenum">
              <a:rPr lang="en-US" smtClean="0"/>
              <a:t>7</a:t>
            </a:fld>
            <a:endParaRPr lang="en-US" dirty="0"/>
          </a:p>
        </p:txBody>
      </p:sp>
    </p:spTree>
    <p:extLst>
      <p:ext uri="{BB962C8B-B14F-4D97-AF65-F5344CB8AC3E}">
        <p14:creationId xmlns:p14="http://schemas.microsoft.com/office/powerpoint/2010/main" val="1182228294"/>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Limit pro dopravní infrastrukturu</a:t>
            </a:r>
          </a:p>
        </p:txBody>
      </p:sp>
      <p:sp>
        <p:nvSpPr>
          <p:cNvPr id="3" name="Zástupný symbol pro obsah 2"/>
          <p:cNvSpPr>
            <a:spLocks noGrp="1"/>
          </p:cNvSpPr>
          <p:nvPr>
            <p:ph idx="1"/>
          </p:nvPr>
        </p:nvSpPr>
        <p:spPr/>
        <p:txBody>
          <a:bodyPr/>
          <a:lstStyle/>
          <a:p>
            <a:r>
              <a:rPr lang="cs-CZ" dirty="0"/>
              <a:t>Dopravní infrastruktura je podporována v přímých výdajích na hlavní část projektu </a:t>
            </a:r>
            <a:r>
              <a:rPr lang="cs-CZ" b="1" u="sng" dirty="0"/>
              <a:t>maximálně v rozsahu 40 % plochy veřejného prostranství, které je předmětem realizace projektu</a:t>
            </a:r>
            <a:r>
              <a:rPr lang="cs-CZ" u="sng" dirty="0"/>
              <a:t> </a:t>
            </a:r>
            <a:r>
              <a:rPr lang="cs-CZ" dirty="0"/>
              <a:t>(viz specifická kritéria přijatelnosti). Do způsobilých výdajů nepatří investice do silnic I. třídy, II. třídy a III. třídy a investice do tratí pro kolejová vozidla. Do plochy dopravní infrastruktury se započítávají: pozemní komunikace (včetně částí vymezených pro cyklisty), odstavné a parkovací plochy, zálivy zastávek, stání a točny pro vozidla veřejné hromadné dopravy, tramvajové pásy. </a:t>
            </a:r>
          </a:p>
          <a:p>
            <a:r>
              <a:rPr lang="cs-CZ" dirty="0"/>
              <a:t>Do plochy dopravní infrastruktury se nezapočítávají nástupiště zastávek veřejné hromadné dopravy, chodníky a samostatné komunikace pro pěší, společné komunikace pro pěší a cyklisty a pozemní komunikace v případě, že se jedná o pěší zónu nebo obytnou zónu. </a:t>
            </a:r>
          </a:p>
        </p:txBody>
      </p:sp>
      <p:sp>
        <p:nvSpPr>
          <p:cNvPr id="4" name="Zástupný symbol pro datum 3"/>
          <p:cNvSpPr>
            <a:spLocks noGrp="1"/>
          </p:cNvSpPr>
          <p:nvPr>
            <p:ph type="dt" sz="half" idx="10"/>
          </p:nvPr>
        </p:nvSpPr>
        <p:spPr/>
        <p:txBody>
          <a:bodyPr/>
          <a:lstStyle/>
          <a:p>
            <a:fld id="{AEF74BD4-73A3-4E77-BBD4-7A6183BE1527}" type="datetime1">
              <a:rPr lang="en-US" smtClean="0"/>
              <a:t>3/24/2025</a:t>
            </a:fld>
            <a:endParaRPr lang="en-US" dirty="0"/>
          </a:p>
        </p:txBody>
      </p:sp>
      <p:sp>
        <p:nvSpPr>
          <p:cNvPr id="5" name="Zástupný symbol pro číslo snímku 4"/>
          <p:cNvSpPr>
            <a:spLocks noGrp="1"/>
          </p:cNvSpPr>
          <p:nvPr>
            <p:ph type="sldNum" sz="quarter" idx="12"/>
          </p:nvPr>
        </p:nvSpPr>
        <p:spPr/>
        <p:txBody>
          <a:bodyPr/>
          <a:lstStyle/>
          <a:p>
            <a:fld id="{4FAB73BC-B049-4115-A692-8D63A059BFB8}" type="slidenum">
              <a:rPr lang="en-US" smtClean="0"/>
              <a:t>8</a:t>
            </a:fld>
            <a:endParaRPr lang="en-US" dirty="0"/>
          </a:p>
        </p:txBody>
      </p:sp>
    </p:spTree>
    <p:extLst>
      <p:ext uri="{BB962C8B-B14F-4D97-AF65-F5344CB8AC3E}">
        <p14:creationId xmlns:p14="http://schemas.microsoft.com/office/powerpoint/2010/main" val="3793163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bezpečnost</a:t>
            </a:r>
          </a:p>
        </p:txBody>
      </p:sp>
      <p:sp>
        <p:nvSpPr>
          <p:cNvPr id="3" name="Zástupný symbol pro obsah 2"/>
          <p:cNvSpPr>
            <a:spLocks noGrp="1"/>
          </p:cNvSpPr>
          <p:nvPr>
            <p:ph idx="1"/>
          </p:nvPr>
        </p:nvSpPr>
        <p:spPr/>
        <p:txBody>
          <a:bodyPr>
            <a:normAutofit/>
          </a:bodyPr>
          <a:lstStyle/>
          <a:p>
            <a:r>
              <a:rPr lang="cs-CZ" sz="3200" dirty="0"/>
              <a:t>Je nezbytné se vyhnout potenciálně nebezpečným místům, jako jsou podchody, tunely, temná zákoutí a nepřehledná místa. V případě, že stávající prostor nelze měnit, lze řešit např. instalací širokoúhlého zrcadla a přídavného osvětlení tak, aby byl prostor čitelnější. </a:t>
            </a:r>
          </a:p>
        </p:txBody>
      </p:sp>
      <p:sp>
        <p:nvSpPr>
          <p:cNvPr id="4" name="Zástupný symbol pro datum 3"/>
          <p:cNvSpPr>
            <a:spLocks noGrp="1"/>
          </p:cNvSpPr>
          <p:nvPr>
            <p:ph type="dt" sz="half" idx="10"/>
          </p:nvPr>
        </p:nvSpPr>
        <p:spPr/>
        <p:txBody>
          <a:bodyPr/>
          <a:lstStyle/>
          <a:p>
            <a:fld id="{57B41D6D-E754-4D5E-AE02-08DEB57F84BC}" type="datetime1">
              <a:rPr lang="en-US" smtClean="0"/>
              <a:t>3/24/2025</a:t>
            </a:fld>
            <a:endParaRPr lang="en-US" dirty="0"/>
          </a:p>
        </p:txBody>
      </p:sp>
      <p:sp>
        <p:nvSpPr>
          <p:cNvPr id="5" name="Zástupný symbol pro číslo snímku 4"/>
          <p:cNvSpPr>
            <a:spLocks noGrp="1"/>
          </p:cNvSpPr>
          <p:nvPr>
            <p:ph type="sldNum" sz="quarter" idx="12"/>
          </p:nvPr>
        </p:nvSpPr>
        <p:spPr/>
        <p:txBody>
          <a:bodyPr/>
          <a:lstStyle/>
          <a:p>
            <a:fld id="{4FAB73BC-B049-4115-A692-8D63A059BFB8}" type="slidenum">
              <a:rPr lang="en-US" smtClean="0"/>
              <a:t>9</a:t>
            </a:fld>
            <a:endParaRPr lang="en-US" dirty="0"/>
          </a:p>
        </p:txBody>
      </p:sp>
    </p:spTree>
    <p:extLst>
      <p:ext uri="{BB962C8B-B14F-4D97-AF65-F5344CB8AC3E}">
        <p14:creationId xmlns:p14="http://schemas.microsoft.com/office/powerpoint/2010/main" val="31256106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uhy">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TM03090430[[fn=Pruhy]]</Template>
  <TotalTime>7512</TotalTime>
  <Words>1513</Words>
  <Application>Microsoft Office PowerPoint</Application>
  <PresentationFormat>Širokoúhlá obrazovka</PresentationFormat>
  <Paragraphs>133</Paragraphs>
  <Slides>23</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23</vt:i4>
      </vt:variant>
    </vt:vector>
  </HeadingPairs>
  <TitlesOfParts>
    <vt:vector size="27" baseType="lpstr">
      <vt:lpstr>Calibri</vt:lpstr>
      <vt:lpstr>Corbel</vt:lpstr>
      <vt:lpstr>Wingdings</vt:lpstr>
      <vt:lpstr>Pruhy</vt:lpstr>
      <vt:lpstr>Seminář pro žadatele veřejná prostranství </vt:lpstr>
      <vt:lpstr>Prezentace aplikace PowerPoint</vt:lpstr>
      <vt:lpstr>Prezentace aplikace PowerPoint</vt:lpstr>
      <vt:lpstr>Základní údaje</vt:lpstr>
      <vt:lpstr>Účel a cíle</vt:lpstr>
      <vt:lpstr>Základní údaje</vt:lpstr>
      <vt:lpstr>definice</vt:lpstr>
      <vt:lpstr>Limit pro dopravní infrastrukturu</vt:lpstr>
      <vt:lpstr>bezpečnost</vt:lpstr>
      <vt:lpstr>DNSH</vt:lpstr>
      <vt:lpstr>Podpořené aktivity (přímé výdaje)</vt:lpstr>
      <vt:lpstr>…dále</vt:lpstr>
      <vt:lpstr>Omezené druhy dřevin</vt:lpstr>
      <vt:lpstr>Doprovodná část projektu</vt:lpstr>
      <vt:lpstr>Nepřímé náklady</vt:lpstr>
      <vt:lpstr>Kritéria hodnocení</vt:lpstr>
      <vt:lpstr>Projektový záměr</vt:lpstr>
      <vt:lpstr>indikátory</vt:lpstr>
      <vt:lpstr>udržitelnost</vt:lpstr>
      <vt:lpstr>Podklady pro hodnocení</vt:lpstr>
      <vt:lpstr>Prezentace aplikace PowerPoint</vt:lpstr>
      <vt:lpstr>kontakty</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Seminář pro žadatele veřejná prostranství</dc:title>
  <dc:creator>Monika Formáčková</dc:creator>
  <cp:lastModifiedBy>Aneta Palková</cp:lastModifiedBy>
  <cp:revision>30</cp:revision>
  <dcterms:created xsi:type="dcterms:W3CDTF">2025-03-18T08:11:04Z</dcterms:created>
  <dcterms:modified xsi:type="dcterms:W3CDTF">2025-03-24T07:47:32Z</dcterms:modified>
</cp:coreProperties>
</file>